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7" r:id="rId2"/>
    <p:sldId id="276" r:id="rId3"/>
    <p:sldId id="277" r:id="rId4"/>
    <p:sldId id="274" r:id="rId5"/>
    <p:sldId id="269" r:id="rId6"/>
    <p:sldId id="270" r:id="rId7"/>
    <p:sldId id="272" r:id="rId8"/>
    <p:sldId id="271" r:id="rId9"/>
    <p:sldId id="278" r:id="rId10"/>
    <p:sldId id="263" r:id="rId11"/>
    <p:sldId id="265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 Selic" initials="I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du\Downloads\220209%20FINAL%20SCM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radu\Downloads\220209%20FINAL%20SCM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321490318901451E-2"/>
          <c:y val="3.5187898398025871E-2"/>
          <c:w val="0.92903288586351418"/>
          <c:h val="0.6854320440825644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Sheet2!$B$3</c:f>
              <c:strCache>
                <c:ptCount val="1"/>
                <c:pt idx="0">
                  <c:v>Горња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Sheet2!$C$3:$H$3</c:f>
              <c:numCache>
                <c:formatCode>0.00%</c:formatCode>
                <c:ptCount val="6"/>
                <c:pt idx="0">
                  <c:v>6.7999999999999996E-3</c:v>
                </c:pt>
                <c:pt idx="1">
                  <c:v>5.7999999999999996E-3</c:v>
                </c:pt>
                <c:pt idx="2">
                  <c:v>5.7999999999999996E-3</c:v>
                </c:pt>
                <c:pt idx="3">
                  <c:v>5.1999999999999998E-3</c:v>
                </c:pt>
                <c:pt idx="4">
                  <c:v>5.1999999999999998E-3</c:v>
                </c:pt>
                <c:pt idx="5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A8-4488-B407-E04239C70795}"/>
            </c:ext>
          </c:extLst>
        </c:ser>
        <c:ser>
          <c:idx val="1"/>
          <c:order val="1"/>
          <c:tx>
            <c:strRef>
              <c:f>Sheet2!$B$4</c:f>
              <c:strCache>
                <c:ptCount val="1"/>
                <c:pt idx="0">
                  <c:v>Доња граница АТ (претпоставка виших плата и режијских трошкова)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Sheet2!$C$4:$H$4</c:f>
              <c:numCache>
                <c:formatCode>0.00%</c:formatCode>
                <c:ptCount val="6"/>
                <c:pt idx="0">
                  <c:v>5.5999999999999999E-3</c:v>
                </c:pt>
                <c:pt idx="1">
                  <c:v>4.8999999999999998E-3</c:v>
                </c:pt>
                <c:pt idx="2">
                  <c:v>4.8999999999999998E-3</c:v>
                </c:pt>
                <c:pt idx="3">
                  <c:v>4.4999999999999997E-3</c:v>
                </c:pt>
                <c:pt idx="4">
                  <c:v>4.3E-3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A8-4488-B407-E04239C70795}"/>
            </c:ext>
          </c:extLst>
        </c:ser>
        <c:ser>
          <c:idx val="2"/>
          <c:order val="2"/>
          <c:tx>
            <c:strRef>
              <c:f>Sheet2!$B$5</c:f>
              <c:strCache>
                <c:ptCount val="1"/>
                <c:pt idx="0">
                  <c:v>АТ након примене правила (80:20) као % БДП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Sheet2!$C$5:$H$5</c:f>
              <c:numCache>
                <c:formatCode>0.00%</c:formatCode>
                <c:ptCount val="6"/>
                <c:pt idx="0">
                  <c:v>5.7000000000000002E-3</c:v>
                </c:pt>
                <c:pt idx="1">
                  <c:v>4.7999999999999996E-3</c:v>
                </c:pt>
                <c:pt idx="2">
                  <c:v>4.7999999999999996E-3</c:v>
                </c:pt>
                <c:pt idx="3">
                  <c:v>4.5999999999999999E-3</c:v>
                </c:pt>
                <c:pt idx="4">
                  <c:v>4.3E-3</c:v>
                </c:pt>
                <c:pt idx="5">
                  <c:v>5.0210000000000003E-3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A8-4488-B407-E04239C70795}"/>
            </c:ext>
          </c:extLst>
        </c:ser>
        <c:ser>
          <c:idx val="3"/>
          <c:order val="3"/>
          <c:tx>
            <c:strRef>
              <c:f>Sheet2!$B$6</c:f>
              <c:strCache>
                <c:ptCount val="1"/>
                <c:pt idx="0">
                  <c:v>Обрачунати АТ као % БДП-а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Sheet2!$C$6:$H$6</c:f>
              <c:numCache>
                <c:formatCode>0.00%</c:formatCode>
                <c:ptCount val="6"/>
                <c:pt idx="0">
                  <c:v>2.2599999999999999E-2</c:v>
                </c:pt>
                <c:pt idx="1">
                  <c:v>1.95E-2</c:v>
                </c:pt>
                <c:pt idx="2">
                  <c:v>1.9300000000000001E-2</c:v>
                </c:pt>
                <c:pt idx="3">
                  <c:v>1.8100000000000002E-2</c:v>
                </c:pt>
                <c:pt idx="4">
                  <c:v>1.7299999999999999E-2</c:v>
                </c:pt>
                <c:pt idx="5">
                  <c:v>2.0084000000000001E-2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EA8-4488-B407-E04239C70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overlap val="100"/>
        <c:axId val="565776288"/>
        <c:axId val="565767968"/>
      </c:barChart>
      <c:lineChart>
        <c:grouping val="stacked"/>
        <c:varyColors val="0"/>
        <c:ser>
          <c:idx val="4"/>
          <c:order val="4"/>
          <c:tx>
            <c:strRef>
              <c:f>Sheet2!$B$7</c:f>
              <c:strCache>
                <c:ptCount val="1"/>
                <c:pt idx="0">
                  <c:v>Процењени АТ као % БДП</c:v>
                </c:pt>
              </c:strCache>
            </c:strRef>
          </c:tx>
          <c:spPr>
            <a:ln w="38100" cap="rnd">
              <a:solidFill>
                <a:schemeClr val="accent2">
                  <a:shade val="53000"/>
                </a:schemeClr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lt1"/>
              </a:solidFill>
              <a:ln w="38100">
                <a:solidFill>
                  <a:schemeClr val="accent2">
                    <a:shade val="53000"/>
                  </a:schemeClr>
                </a:solidFill>
                <a:round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Sheet2!$C$7:$H$7</c:f>
              <c:numCache>
                <c:formatCode>0.00%</c:formatCode>
                <c:ptCount val="6"/>
                <c:pt idx="0">
                  <c:v>4.07E-2</c:v>
                </c:pt>
                <c:pt idx="1">
                  <c:v>3.5000000000000003E-2</c:v>
                </c:pt>
                <c:pt idx="2">
                  <c:v>3.4799999999999998E-2</c:v>
                </c:pt>
                <c:pt idx="3">
                  <c:v>3.2399999999999998E-2</c:v>
                </c:pt>
                <c:pt idx="4">
                  <c:v>3.1099999999999999E-2</c:v>
                </c:pt>
                <c:pt idx="5">
                  <c:v>3.0105E-2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A8-4488-B407-E04239C707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5776288"/>
        <c:axId val="565767968"/>
      </c:lineChart>
      <c:catAx>
        <c:axId val="565776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565767968"/>
        <c:crosses val="autoZero"/>
        <c:auto val="1"/>
        <c:lblAlgn val="ctr"/>
        <c:lblOffset val="100"/>
        <c:noMultiLvlLbl val="0"/>
      </c:catAx>
      <c:valAx>
        <c:axId val="56576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en-US"/>
          </a:p>
        </c:txPr>
        <c:crossAx val="56577628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647560942493041E-3"/>
          <c:y val="0.787151153126874"/>
          <c:w val="0.95577924017633265"/>
          <c:h val="0.209837483600518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>
          <a:latin typeface="Arial Narrow" panose="020B060602020203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4"/>
          <c:order val="0"/>
          <c:tx>
            <c:strRef>
              <c:f>Sheet2!$B$8</c:f>
              <c:strCache>
                <c:ptCount val="1"/>
                <c:pt idx="0">
                  <c:v>Смањење АТ у процентним поенима (2010 = 100%)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Sheet2!$C$2:$H$2</c:f>
              <c:numCache>
                <c:formatCode>General</c:formatCode>
                <c:ptCount val="6"/>
                <c:pt idx="0">
                  <c:v>2010</c:v>
                </c:pt>
                <c:pt idx="1">
                  <c:v>2012</c:v>
                </c:pt>
                <c:pt idx="2">
                  <c:v>2014</c:v>
                </c:pt>
                <c:pt idx="3">
                  <c:v>2016</c:v>
                </c:pt>
                <c:pt idx="4">
                  <c:v>2018</c:v>
                </c:pt>
                <c:pt idx="5">
                  <c:v>2019</c:v>
                </c:pt>
              </c:numCache>
            </c:numRef>
          </c:cat>
          <c:val>
            <c:numRef>
              <c:f>Sheet2!$C$8:$H$8</c:f>
              <c:numCache>
                <c:formatCode>0.0%</c:formatCode>
                <c:ptCount val="6"/>
                <c:pt idx="1">
                  <c:v>-0.14004914004913993</c:v>
                </c:pt>
                <c:pt idx="2">
                  <c:v>-0.144963144963145</c:v>
                </c:pt>
                <c:pt idx="3">
                  <c:v>-0.20393120393120401</c:v>
                </c:pt>
                <c:pt idx="4">
                  <c:v>-0.23587223587223594</c:v>
                </c:pt>
                <c:pt idx="5">
                  <c:v>-0.2603194103194103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224-4BF3-ADC6-2C116E4D85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565776288"/>
        <c:axId val="565767968"/>
      </c:barChart>
      <c:catAx>
        <c:axId val="5657762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767968"/>
        <c:crosses val="autoZero"/>
        <c:auto val="1"/>
        <c:lblAlgn val="ctr"/>
        <c:lblOffset val="100"/>
        <c:noMultiLvlLbl val="0"/>
      </c:catAx>
      <c:valAx>
        <c:axId val="5657679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776288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42757736678258"/>
          <c:y val="9.674465920651068E-2"/>
          <c:w val="0.33844717084783005"/>
          <c:h val="0.90325534079348935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shade val="53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F5CA-4A23-AECD-297565EED304}"/>
              </c:ext>
            </c:extLst>
          </c:dPt>
          <c:dPt>
            <c:idx val="1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F5CA-4A23-AECD-297565EED304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F5CA-4A23-AECD-297565EED304}"/>
              </c:ext>
            </c:extLst>
          </c:dPt>
          <c:dPt>
            <c:idx val="3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F5CA-4A23-AECD-297565EED304}"/>
              </c:ext>
            </c:extLst>
          </c:dPt>
          <c:dPt>
            <c:idx val="4"/>
            <c:bubble3D val="0"/>
            <c:spPr>
              <a:solidFill>
                <a:schemeClr val="accent2">
                  <a:tint val="54000"/>
                </a:schemeClr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F5CA-4A23-AECD-297565EED304}"/>
              </c:ext>
            </c:extLst>
          </c:dPt>
          <c:dLbls>
            <c:dLbl>
              <c:idx val="0"/>
              <c:layout>
                <c:manualLayout>
                  <c:x val="5.9302325581395261E-2"/>
                  <c:y val="-0.2770716640723628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5CA-4A23-AECD-297565EED304}"/>
                </c:ext>
              </c:extLst>
            </c:dLbl>
            <c:dLbl>
              <c:idx val="1"/>
              <c:layout>
                <c:manualLayout>
                  <c:x val="-9.1860465116279086E-2"/>
                  <c:y val="5.29238010025861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5CA-4A23-AECD-297565EED304}"/>
                </c:ext>
              </c:extLst>
            </c:dLbl>
            <c:dLbl>
              <c:idx val="2"/>
              <c:layout>
                <c:manualLayout>
                  <c:x val="-0.12558139534883722"/>
                  <c:y val="-5.292380100258618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5CA-4A23-AECD-297565EED304}"/>
                </c:ext>
              </c:extLst>
            </c:dLbl>
            <c:dLbl>
              <c:idx val="3"/>
              <c:layout>
                <c:manualLayout>
                  <c:x val="-0.14069767441860467"/>
                  <c:y val="-4.358430670801212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5CA-4A23-AECD-297565EED304}"/>
                </c:ext>
              </c:extLst>
            </c:dLbl>
            <c:dLbl>
              <c:idx val="4"/>
              <c:layout>
                <c:manualLayout>
                  <c:x val="4.9999999999999954E-2"/>
                  <c:y val="-1.245265905943203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5CA-4A23-AECD-297565EED30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Obrada!$E$2:$E$6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Obrada!$F$2:$F$6</c:f>
              <c:numCache>
                <c:formatCode>#,##0.00</c:formatCode>
                <c:ptCount val="5"/>
                <c:pt idx="0">
                  <c:v>77895164288</c:v>
                </c:pt>
                <c:pt idx="1">
                  <c:v>2967546491</c:v>
                </c:pt>
                <c:pt idx="2">
                  <c:v>12554181378</c:v>
                </c:pt>
                <c:pt idx="3">
                  <c:v>2717895354</c:v>
                </c:pt>
                <c:pt idx="4">
                  <c:v>12672059956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5CA-4A23-AECD-297565EED304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Obrada!$H$17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2">
                <a:shade val="53000"/>
              </a:schemeClr>
            </a:solidFill>
            <a:ln>
              <a:noFill/>
            </a:ln>
            <a:effectLst/>
          </c:spPr>
          <c:invertIfNegative val="0"/>
          <c:cat>
            <c:strRef>
              <c:f>Obrada!$G$18:$G$22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Obrada!$H$18:$H$22</c:f>
              <c:numCache>
                <c:formatCode>0.00%</c:formatCode>
                <c:ptCount val="5"/>
                <c:pt idx="0">
                  <c:v>1.2500000000000001E-2</c:v>
                </c:pt>
                <c:pt idx="1">
                  <c:v>5.9999999999999995E-4</c:v>
                </c:pt>
                <c:pt idx="2">
                  <c:v>1.1000000000000001E-3</c:v>
                </c:pt>
                <c:pt idx="3">
                  <c:v>1.1999999999999999E-3</c:v>
                </c:pt>
                <c:pt idx="4">
                  <c:v>4.0000000000000001E-3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E8-40D9-8884-5F2BF393E587}"/>
            </c:ext>
          </c:extLst>
        </c:ser>
        <c:ser>
          <c:idx val="1"/>
          <c:order val="1"/>
          <c:tx>
            <c:strRef>
              <c:f>Obrada!$I$17</c:f>
              <c:strCache>
                <c:ptCount val="1"/>
                <c:pt idx="0">
                  <c:v>2014</c:v>
                </c:pt>
              </c:strCache>
            </c:strRef>
          </c:tx>
          <c:spPr>
            <a:solidFill>
              <a:schemeClr val="accent2">
                <a:shade val="76000"/>
              </a:schemeClr>
            </a:solidFill>
            <a:ln>
              <a:noFill/>
            </a:ln>
            <a:effectLst/>
          </c:spPr>
          <c:invertIfNegative val="0"/>
          <c:cat>
            <c:strRef>
              <c:f>Obrada!$G$18:$G$22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Obrada!$I$18:$I$22</c:f>
              <c:numCache>
                <c:formatCode>0.00%</c:formatCode>
                <c:ptCount val="5"/>
                <c:pt idx="0">
                  <c:v>1.2200000000000001E-2</c:v>
                </c:pt>
                <c:pt idx="1">
                  <c:v>5.9999999999999995E-4</c:v>
                </c:pt>
                <c:pt idx="2">
                  <c:v>1.2999999999999999E-3</c:v>
                </c:pt>
                <c:pt idx="3">
                  <c:v>1.2999999999999999E-3</c:v>
                </c:pt>
                <c:pt idx="4">
                  <c:v>3.8E-3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E8-40D9-8884-5F2BF393E587}"/>
            </c:ext>
          </c:extLst>
        </c:ser>
        <c:ser>
          <c:idx val="2"/>
          <c:order val="2"/>
          <c:tx>
            <c:strRef>
              <c:f>Obrada!$J$17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Obrada!$G$18:$G$22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Obrada!$J$18:$J$22</c:f>
              <c:numCache>
                <c:formatCode>0.00%</c:formatCode>
                <c:ptCount val="5"/>
                <c:pt idx="0">
                  <c:v>1.1900000000000001E-2</c:v>
                </c:pt>
                <c:pt idx="1">
                  <c:v>4.0000000000000002E-4</c:v>
                </c:pt>
                <c:pt idx="2">
                  <c:v>1.2999999999999999E-3</c:v>
                </c:pt>
                <c:pt idx="3">
                  <c:v>8.0000000000000004E-4</c:v>
                </c:pt>
                <c:pt idx="4">
                  <c:v>3.8E-3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E8-40D9-8884-5F2BF393E587}"/>
            </c:ext>
          </c:extLst>
        </c:ser>
        <c:ser>
          <c:idx val="3"/>
          <c:order val="3"/>
          <c:tx>
            <c:strRef>
              <c:f>Obrada!$K$17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tint val="77000"/>
              </a:schemeClr>
            </a:solidFill>
            <a:ln>
              <a:noFill/>
            </a:ln>
            <a:effectLst/>
          </c:spPr>
          <c:invertIfNegative val="0"/>
          <c:cat>
            <c:strRef>
              <c:f>Obrada!$G$18:$G$22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Obrada!$K$18:$K$22</c:f>
              <c:numCache>
                <c:formatCode>0.00%</c:formatCode>
                <c:ptCount val="5"/>
                <c:pt idx="0">
                  <c:v>1.09E-2</c:v>
                </c:pt>
                <c:pt idx="1">
                  <c:v>5.9999999999999995E-4</c:v>
                </c:pt>
                <c:pt idx="2">
                  <c:v>1.4E-3</c:v>
                </c:pt>
                <c:pt idx="3">
                  <c:v>6.9999999999999999E-4</c:v>
                </c:pt>
                <c:pt idx="4">
                  <c:v>3.8E-3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E8-40D9-8884-5F2BF393E587}"/>
            </c:ext>
          </c:extLst>
        </c:ser>
        <c:ser>
          <c:idx val="4"/>
          <c:order val="4"/>
          <c:tx>
            <c:strRef>
              <c:f>Obrada!$L$17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>
                <a:tint val="54000"/>
              </a:schemeClr>
            </a:solidFill>
            <a:ln>
              <a:noFill/>
            </a:ln>
            <a:effectLst/>
          </c:spPr>
          <c:invertIfNegative val="0"/>
          <c:cat>
            <c:strRef>
              <c:f>Obrada!$G$18:$G$22</c:f>
              <c:strCache>
                <c:ptCount val="5"/>
                <c:pt idx="0">
                  <c:v>Порези и књиговодство</c:v>
                </c:pt>
                <c:pt idx="1">
                  <c:v>Регистрације</c:v>
                </c:pt>
                <c:pt idx="2">
                  <c:v>Царински поступци</c:v>
                </c:pt>
                <c:pt idx="3">
                  <c:v>Радно право</c:v>
                </c:pt>
                <c:pt idx="4">
                  <c:v>Остало</c:v>
                </c:pt>
              </c:strCache>
            </c:strRef>
          </c:cat>
          <c:val>
            <c:numRef>
              <c:f>Obrada!$L$18:$L$22</c:f>
              <c:numCache>
                <c:formatCode>0.000%</c:formatCode>
                <c:ptCount val="5"/>
                <c:pt idx="0">
                  <c:v>1.4377836506651778E-2</c:v>
                </c:pt>
                <c:pt idx="1">
                  <c:v>5.4774771532331372E-4</c:v>
                </c:pt>
                <c:pt idx="2">
                  <c:v>2.3172422701410646E-3</c:v>
                </c:pt>
                <c:pt idx="3">
                  <c:v>5.0166727805490312E-4</c:v>
                </c:pt>
                <c:pt idx="4">
                  <c:v>2.3390002179881778E-3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E8-40D9-8884-5F2BF393E5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7"/>
        <c:overlap val="-43"/>
        <c:axId val="486885792"/>
        <c:axId val="486884128"/>
      </c:barChart>
      <c:catAx>
        <c:axId val="48688579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6884128"/>
        <c:crosses val="autoZero"/>
        <c:auto val="1"/>
        <c:lblAlgn val="ctr"/>
        <c:lblOffset val="100"/>
        <c:noMultiLvlLbl val="0"/>
      </c:catAx>
      <c:valAx>
        <c:axId val="48688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6885792"/>
        <c:crosses val="autoZero"/>
        <c:crossBetween val="between"/>
      </c:valAx>
      <c:spPr>
        <a:pattFill prst="ltDnDiag">
          <a:fgClr>
            <a:schemeClr val="dk1">
              <a:lumMod val="15000"/>
              <a:lumOff val="85000"/>
            </a:schemeClr>
          </a:fgClr>
          <a:bgClr>
            <a:schemeClr val="lt1"/>
          </a:bgClr>
        </a:pattFill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Reversed" id="22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2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8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plotArea>
  <cs:plotArea3D>
    <cs:lnRef idx="0"/>
    <cs:fillRef idx="0"/>
    <cs:effectRef idx="0"/>
    <cs:fontRef idx="minor">
      <a:schemeClr val="dk1"/>
    </cs:fontRef>
    <cs:spPr>
      <a:solidFill>
        <a:schemeClr val="lt1"/>
      </a:solidFill>
    </cs:spPr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  <cs:spPr>
      <a:pattFill prst="ltDnDiag">
        <a:fgClr>
          <a:schemeClr val="dk1">
            <a:lumMod val="15000"/>
            <a:lumOff val="85000"/>
          </a:schemeClr>
        </a:fgClr>
        <a:bgClr>
          <a:schemeClr val="lt1"/>
        </a:bgClr>
      </a:pattFill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Arial Narrow" panose="020B0606020202030204" pitchFamily="34" charset="0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F8766AB1-CF54-4F06-92FE-088C558D8B62}" type="datetimeFigureOut">
              <a:rPr lang="en-GB" smtClean="0"/>
              <a:pPr/>
              <a:t>25/03/2022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>
                <a:latin typeface="Arial Narrow" panose="020B0606020202030204" pitchFamily="34" charset="0"/>
              </a:defRPr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35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84000" y="279400"/>
            <a:ext cx="406400" cy="365125"/>
          </a:xfrm>
        </p:spPr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3"/>
            <a:ext cx="12192000" cy="5705856"/>
          </a:xfrm>
          <a:prstGeom prst="rect">
            <a:avLst/>
          </a:prstGeom>
          <a:solidFill>
            <a:srgbClr val="D839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r-Cyrl-CS" dirty="0"/>
              <a:t>Наслов поглавља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02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Text Placeholder 2"/>
          <p:cNvSpPr>
            <a:spLocks noGrp="1"/>
          </p:cNvSpPr>
          <p:nvPr>
            <p:ph idx="13" hasCustomPrompt="1"/>
          </p:nvPr>
        </p:nvSpPr>
        <p:spPr>
          <a:xfrm>
            <a:off x="736602" y="1836737"/>
            <a:ext cx="5257799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 baseline="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idx="1" hasCustomPrompt="1"/>
          </p:nvPr>
        </p:nvSpPr>
        <p:spPr>
          <a:xfrm>
            <a:off x="6400800" y="1836737"/>
            <a:ext cx="52578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baseline="0"/>
            </a:lvl4pPr>
            <a:lvl5pPr>
              <a:defRPr/>
            </a:lvl5pPr>
          </a:lstStyle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1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sr-Cyrl-CS" dirty="0"/>
              <a:t>Наслов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206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128000" y="6248400"/>
            <a:ext cx="3556000" cy="365125"/>
          </a:xfrm>
          <a:prstGeom prst="rect">
            <a:avLst/>
          </a:prstGeom>
        </p:spPr>
        <p:txBody>
          <a:bodyPr/>
          <a:lstStyle/>
          <a:p>
            <a:fld id="{F8766AB1-CF54-4F06-92FE-088C558D8B62}" type="datetimeFigureOut">
              <a:rPr lang="en-GB" smtClean="0"/>
              <a:pPr/>
              <a:t>25/03/2022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812802" y="6248207"/>
            <a:ext cx="7228111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644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64731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47545" y="3426463"/>
            <a:ext cx="8559800" cy="1016000"/>
          </a:xfrm>
        </p:spPr>
        <p:txBody>
          <a:bodyPr lIns="0" tIns="45720" rIns="0" bIns="0" anchor="t">
            <a:noAutofit/>
          </a:bodyPr>
          <a:lstStyle>
            <a:lvl1pPr algn="l">
              <a:lnSpc>
                <a:spcPts val="3733"/>
              </a:lnSpc>
              <a:defRPr sz="4533" b="1" cap="all" spc="0" baseline="0">
                <a:latin typeface="+mn-lt"/>
              </a:defRPr>
            </a:lvl1pPr>
          </a:lstStyle>
          <a:p>
            <a:r>
              <a:rPr lang="sr-Cyrl-CS" dirty="0"/>
              <a:t>Наслов презентације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50720" y="4506807"/>
            <a:ext cx="8534400" cy="8763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3200" b="1" i="0" spc="0" baseline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 dirty="0"/>
              <a:t>Поднаслов презентације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950720" y="6035675"/>
            <a:ext cx="1402080" cy="365125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600" b="1" spc="187" baseline="0">
                <a:solidFill>
                  <a:schemeClr val="tx1"/>
                </a:solidFill>
              </a:defRPr>
            </a:lvl1pPr>
          </a:lstStyle>
          <a:p>
            <a:fld id="{9C85A252-3C35-4AA2-8A92-D33344637FFB}" type="datetime1">
              <a:rPr lang="sr-Latn-RS" smtClean="0"/>
              <a:pPr/>
              <a:t>25.3.2022.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1" hasCustomPrompt="1"/>
          </p:nvPr>
        </p:nvSpPr>
        <p:spPr>
          <a:xfrm>
            <a:off x="3454400" y="6035040"/>
            <a:ext cx="2336800" cy="36576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1600" b="1" baseline="0"/>
            </a:lvl1pPr>
          </a:lstStyle>
          <a:p>
            <a:pPr lvl="0"/>
            <a:r>
              <a:rPr lang="sr-Cyrl-CS" dirty="0"/>
              <a:t>Локација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8425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660401"/>
            <a:ext cx="10922000" cy="8509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sr-Cyrl-CS" dirty="0"/>
              <a:t>Наслов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1836737"/>
            <a:ext cx="10947400" cy="35607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sr-Cyrl-CS" dirty="0"/>
              <a:t>Први ниво</a:t>
            </a:r>
            <a:endParaRPr lang="en-US" dirty="0"/>
          </a:p>
          <a:p>
            <a:pPr lvl="1"/>
            <a:r>
              <a:rPr lang="sr-Cyrl-CS" dirty="0"/>
              <a:t>Други ниво</a:t>
            </a:r>
            <a:endParaRPr lang="en-US" dirty="0"/>
          </a:p>
          <a:p>
            <a:pPr lvl="2"/>
            <a:r>
              <a:rPr lang="sr-Cyrl-CS" dirty="0"/>
              <a:t>Трећи ниво</a:t>
            </a:r>
            <a:endParaRPr lang="en-US" dirty="0"/>
          </a:p>
          <a:p>
            <a:pPr lvl="3"/>
            <a:r>
              <a:rPr lang="sr-Cyrl-CS" dirty="0"/>
              <a:t>Четврти ниво</a:t>
            </a:r>
            <a:endParaRPr lang="en-US" dirty="0"/>
          </a:p>
          <a:p>
            <a:pPr lvl="4"/>
            <a:r>
              <a:rPr lang="sr-Cyrl-CS" dirty="0"/>
              <a:t>Пети ниво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71300" y="307975"/>
            <a:ext cx="5080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600" b="1" i="0" baseline="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1D91621C-EC66-4F46-86B5-748B61A75920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5672667"/>
            <a:ext cx="12191996" cy="1185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39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</p:sldLayoutIdLst>
  <p:txStyles>
    <p:titleStyle>
      <a:lvl1pPr algn="l" defTabSz="121917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 Narrow" panose="020B0606020202030204" pitchFamily="34" charset="0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91437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ts val="2533"/>
        </a:lnSpc>
        <a:spcBef>
          <a:spcPct val="20000"/>
        </a:spcBef>
        <a:buClr>
          <a:srgbClr val="D5313A"/>
        </a:buClr>
        <a:buSzPct val="16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sjp.gov.rs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8794" y="3426463"/>
            <a:ext cx="10174310" cy="1016000"/>
          </a:xfrm>
        </p:spPr>
        <p:txBody>
          <a:bodyPr>
            <a:normAutofit/>
          </a:bodyPr>
          <a:lstStyle/>
          <a:p>
            <a:r>
              <a:rPr lang="sr-Cyrl-RS" sz="3200" dirty="0">
                <a:solidFill>
                  <a:schemeClr val="bg1"/>
                </a:solidFill>
              </a:rPr>
              <a:t>Резултати мерења административних трошкова у Републици Србији </a:t>
            </a:r>
            <a:r>
              <a:rPr lang="sr-Cyrl-RS" sz="3200" dirty="0" smtClean="0">
                <a:solidFill>
                  <a:schemeClr val="bg1"/>
                </a:solidFill>
              </a:rPr>
              <a:t>2010-201</a:t>
            </a:r>
            <a:r>
              <a:rPr lang="sr-Latn-RS" sz="3200" dirty="0" smtClean="0">
                <a:solidFill>
                  <a:schemeClr val="bg1"/>
                </a:solidFill>
              </a:rPr>
              <a:t>9</a:t>
            </a:r>
            <a:r>
              <a:rPr lang="sr-Cyrl-RS" sz="3200" dirty="0" smtClean="0">
                <a:solidFill>
                  <a:schemeClr val="bg1"/>
                </a:solidFill>
              </a:rPr>
              <a:t> 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00736" y="5095031"/>
            <a:ext cx="2989031" cy="365125"/>
          </a:xfrm>
        </p:spPr>
        <p:txBody>
          <a:bodyPr/>
          <a:lstStyle/>
          <a:p>
            <a:r>
              <a:rPr lang="sr-Cyrl-RS" sz="2400" spc="0" dirty="0" smtClean="0">
                <a:solidFill>
                  <a:schemeClr val="bg1"/>
                </a:solidFill>
              </a:rPr>
              <a:t>март</a:t>
            </a:r>
            <a:r>
              <a:rPr lang="sr-Cyrl-RS" sz="2400" spc="0" dirty="0" smtClean="0">
                <a:solidFill>
                  <a:schemeClr val="bg1"/>
                </a:solidFill>
              </a:rPr>
              <a:t> </a:t>
            </a:r>
            <a:r>
              <a:rPr lang="sr-Cyrl-RS" sz="2400" spc="0" dirty="0" smtClean="0">
                <a:solidFill>
                  <a:schemeClr val="bg1"/>
                </a:solidFill>
              </a:rPr>
              <a:t>2022. </a:t>
            </a:r>
            <a:r>
              <a:rPr lang="sr-Cyrl-RS" sz="2400" spc="0" dirty="0">
                <a:solidFill>
                  <a:schemeClr val="bg1"/>
                </a:solidFill>
              </a:rPr>
              <a:t>године</a:t>
            </a:r>
            <a:endParaRPr lang="en-US" sz="2400" spc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563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2173B-E690-4EBA-B7B9-1F4ECB00E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>
                <a:latin typeface="Arial Narrow" panose="020B0606020202030204" pitchFamily="34" charset="0"/>
              </a:rPr>
              <a:t>Очекиване</a:t>
            </a:r>
            <a:r>
              <a:rPr lang="en-GB" dirty="0">
                <a:latin typeface="Arial Narrow" panose="020B0606020202030204" pitchFamily="34" charset="0"/>
              </a:rPr>
              <a:t> </a:t>
            </a:r>
            <a:r>
              <a:rPr lang="sr-Cyrl-RS" dirty="0" smtClean="0"/>
              <a:t>уштеде у будућем периоду</a:t>
            </a:r>
            <a:endParaRPr lang="en-GB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A77574-F5F8-4EE8-A2D8-36F2839FA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Cyrl-RS" sz="2000" dirty="0" smtClean="0">
                <a:solidFill>
                  <a:prstClr val="black"/>
                </a:solidFill>
              </a:rPr>
              <a:t>Почетак рада Регистра административних поступака</a:t>
            </a:r>
            <a:r>
              <a:rPr lang="en-US" sz="2000" dirty="0" smtClean="0"/>
              <a:t> 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ru-RU" sz="2000" dirty="0" err="1" smtClean="0"/>
              <a:t>Регистар</a:t>
            </a:r>
            <a:r>
              <a:rPr lang="ru-RU" sz="2000" dirty="0" smtClean="0"/>
              <a:t> </a:t>
            </a:r>
            <a:r>
              <a:rPr lang="ru-RU" sz="2000" dirty="0" err="1"/>
              <a:t>административних</a:t>
            </a:r>
            <a:r>
              <a:rPr lang="ru-RU" sz="2000" dirty="0"/>
              <a:t> </a:t>
            </a:r>
            <a:r>
              <a:rPr lang="ru-RU" sz="2000" dirty="0" err="1"/>
              <a:t>поступака</a:t>
            </a:r>
            <a:r>
              <a:rPr lang="ru-RU" sz="2000" dirty="0"/>
              <a:t> за </a:t>
            </a:r>
            <a:r>
              <a:rPr lang="ru-RU" sz="2000" dirty="0" err="1" smtClean="0"/>
              <a:t>привреду</a:t>
            </a:r>
            <a:r>
              <a:rPr lang="ru-RU" sz="2000" dirty="0" smtClean="0"/>
              <a:t>, </a:t>
            </a:r>
            <a:r>
              <a:rPr lang="ru-RU" sz="2000" dirty="0" err="1"/>
              <a:t>који</a:t>
            </a:r>
            <a:r>
              <a:rPr lang="ru-RU" sz="2000" dirty="0"/>
              <a:t> </a:t>
            </a:r>
            <a:r>
              <a:rPr lang="ru-RU" sz="2000" dirty="0" err="1"/>
              <a:t>представља</a:t>
            </a:r>
            <a:r>
              <a:rPr lang="ru-RU" sz="2000" dirty="0"/>
              <a:t> </a:t>
            </a:r>
            <a:r>
              <a:rPr lang="ru-RU" sz="2000" dirty="0" err="1"/>
              <a:t>јединствено</a:t>
            </a:r>
            <a:r>
              <a:rPr lang="ru-RU" sz="2000" dirty="0"/>
              <a:t> место на коме се могу </a:t>
            </a:r>
            <a:r>
              <a:rPr lang="ru-RU" sz="2000" dirty="0" err="1"/>
              <a:t>пронаћи</a:t>
            </a:r>
            <a:r>
              <a:rPr lang="ru-RU" sz="2000" dirty="0"/>
              <a:t> </a:t>
            </a:r>
            <a:r>
              <a:rPr lang="ru-RU" sz="2000" dirty="0" err="1"/>
              <a:t>све</a:t>
            </a:r>
            <a:r>
              <a:rPr lang="ru-RU" sz="2000" dirty="0"/>
              <a:t> </a:t>
            </a:r>
            <a:r>
              <a:rPr lang="ru-RU" sz="2000" dirty="0" err="1"/>
              <a:t>информације</a:t>
            </a:r>
            <a:r>
              <a:rPr lang="ru-RU" sz="2000" dirty="0"/>
              <a:t> о </a:t>
            </a:r>
            <a:r>
              <a:rPr lang="ru-RU" sz="2000" dirty="0" err="1" smtClean="0"/>
              <a:t>поступцима</a:t>
            </a:r>
            <a:r>
              <a:rPr lang="ru-RU" sz="2000" dirty="0" smtClean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спроводе</a:t>
            </a:r>
            <a:r>
              <a:rPr lang="ru-RU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јавне</a:t>
            </a:r>
            <a:r>
              <a:rPr lang="ru-RU" sz="2000" dirty="0"/>
              <a:t> управе, а </a:t>
            </a:r>
            <a:r>
              <a:rPr lang="ru-RU" sz="2000" dirty="0" err="1"/>
              <a:t>намењени</a:t>
            </a:r>
            <a:r>
              <a:rPr lang="ru-RU" sz="2000" dirty="0"/>
              <a:t> су </a:t>
            </a:r>
            <a:r>
              <a:rPr lang="ru-RU" sz="2000" dirty="0" err="1"/>
              <a:t>привредним</a:t>
            </a:r>
            <a:r>
              <a:rPr lang="ru-RU" sz="2000" dirty="0"/>
              <a:t> </a:t>
            </a:r>
            <a:r>
              <a:rPr lang="ru-RU" sz="2000" dirty="0" err="1"/>
              <a:t>субјектима</a:t>
            </a:r>
            <a:r>
              <a:rPr lang="ru-RU" sz="2000" dirty="0"/>
              <a:t> или </a:t>
            </a:r>
            <a:r>
              <a:rPr lang="ru-RU" sz="2000" dirty="0" err="1"/>
              <a:t>онима</a:t>
            </a:r>
            <a:r>
              <a:rPr lang="ru-RU" sz="2000" dirty="0"/>
              <a:t> </a:t>
            </a:r>
            <a:r>
              <a:rPr lang="ru-RU" sz="2000" dirty="0" err="1"/>
              <a:t>који</a:t>
            </a:r>
            <a:r>
              <a:rPr lang="ru-RU" sz="2000" dirty="0"/>
              <a:t> желе да се </a:t>
            </a:r>
            <a:r>
              <a:rPr lang="ru-RU" sz="2000" dirty="0" err="1"/>
              <a:t>баве</a:t>
            </a:r>
            <a:r>
              <a:rPr lang="ru-RU" sz="2000" dirty="0"/>
              <a:t> </a:t>
            </a:r>
            <a:r>
              <a:rPr lang="ru-RU" sz="2000" dirty="0" err="1"/>
              <a:t>привредном</a:t>
            </a:r>
            <a:r>
              <a:rPr lang="ru-RU" sz="2000" dirty="0"/>
              <a:t> </a:t>
            </a:r>
            <a:r>
              <a:rPr lang="ru-RU" sz="2000" dirty="0" err="1" smtClean="0"/>
              <a:t>делатношћу</a:t>
            </a:r>
            <a:r>
              <a:rPr lang="ru-RU" sz="2000" dirty="0" smtClean="0"/>
              <a:t>, </a:t>
            </a:r>
            <a:r>
              <a:rPr lang="ru-RU" sz="2000" dirty="0" err="1" smtClean="0"/>
              <a:t>пуштен</a:t>
            </a:r>
            <a:r>
              <a:rPr lang="ru-RU" sz="2000" dirty="0" smtClean="0"/>
              <a:t> </a:t>
            </a:r>
            <a:r>
              <a:rPr lang="ru-RU" sz="2000" dirty="0" err="1" smtClean="0"/>
              <a:t>је</a:t>
            </a:r>
            <a:r>
              <a:rPr lang="ru-RU" sz="2000" dirty="0" smtClean="0"/>
              <a:t> у рад </a:t>
            </a:r>
            <a:r>
              <a:rPr lang="ru-RU" sz="2000" dirty="0"/>
              <a:t>8. </a:t>
            </a:r>
            <a:r>
              <a:rPr lang="ru-RU" sz="2000" dirty="0" err="1"/>
              <a:t>јуна</a:t>
            </a:r>
            <a:r>
              <a:rPr lang="ru-RU" sz="2000" dirty="0"/>
              <a:t> 2021. </a:t>
            </a:r>
            <a:r>
              <a:rPr lang="ru-RU" sz="2000" dirty="0" smtClean="0"/>
              <a:t>године. </a:t>
            </a:r>
          </a:p>
          <a:p>
            <a:pPr lvl="1"/>
            <a:r>
              <a:rPr lang="ru-RU" sz="2000" dirty="0" err="1" smtClean="0"/>
              <a:t>Успостављање</a:t>
            </a:r>
            <a:r>
              <a:rPr lang="ru-RU" sz="2000" dirty="0" smtClean="0"/>
              <a:t> </a:t>
            </a:r>
            <a:r>
              <a:rPr lang="ru-RU" sz="2000" dirty="0" err="1" smtClean="0"/>
              <a:t>овог</a:t>
            </a:r>
            <a:r>
              <a:rPr lang="ru-RU" sz="2000" dirty="0" smtClean="0"/>
              <a:t> регистра </a:t>
            </a:r>
            <a:r>
              <a:rPr lang="ru-RU" sz="2000" dirty="0" err="1"/>
              <a:t>доприноси</a:t>
            </a:r>
            <a:r>
              <a:rPr lang="ru-RU" sz="2000" dirty="0"/>
              <a:t> </a:t>
            </a:r>
            <a:r>
              <a:rPr lang="ru-RU" sz="2000" dirty="0" err="1"/>
              <a:t>унапређењу</a:t>
            </a:r>
            <a:r>
              <a:rPr lang="ru-RU" sz="2000" dirty="0"/>
              <a:t> </a:t>
            </a:r>
            <a:r>
              <a:rPr lang="ru-RU" sz="2000" dirty="0" err="1"/>
              <a:t>пословног</a:t>
            </a:r>
            <a:r>
              <a:rPr lang="ru-RU" sz="2000" dirty="0"/>
              <a:t> </a:t>
            </a:r>
            <a:r>
              <a:rPr lang="ru-RU" sz="2000" dirty="0" err="1"/>
              <a:t>окружења</a:t>
            </a:r>
            <a:r>
              <a:rPr lang="ru-RU" sz="2000" dirty="0"/>
              <a:t> </a:t>
            </a:r>
            <a:r>
              <a:rPr lang="ru-RU" sz="2000" dirty="0" err="1"/>
              <a:t>кроз</a:t>
            </a:r>
            <a:r>
              <a:rPr lang="ru-RU" sz="2000" dirty="0"/>
              <a:t> </a:t>
            </a:r>
            <a:r>
              <a:rPr lang="ru-RU" sz="2000" dirty="0" err="1"/>
              <a:t>олакшану</a:t>
            </a:r>
            <a:r>
              <a:rPr lang="ru-RU" sz="2000" dirty="0"/>
              <a:t> </a:t>
            </a:r>
            <a:r>
              <a:rPr lang="ru-RU" sz="2000" dirty="0" err="1"/>
              <a:t>информисаност</a:t>
            </a:r>
            <a:r>
              <a:rPr lang="ru-RU" sz="2000" dirty="0"/>
              <a:t> </a:t>
            </a:r>
            <a:r>
              <a:rPr lang="ru-RU" sz="2000" dirty="0" err="1"/>
              <a:t>привредних</a:t>
            </a:r>
            <a:r>
              <a:rPr lang="ru-RU" sz="2000" dirty="0"/>
              <a:t> </a:t>
            </a:r>
            <a:r>
              <a:rPr lang="ru-RU" sz="2000" dirty="0" err="1"/>
              <a:t>субјеката</a:t>
            </a:r>
            <a:r>
              <a:rPr lang="ru-RU" sz="2000" dirty="0"/>
              <a:t> о </a:t>
            </a:r>
            <a:r>
              <a:rPr lang="ru-RU" sz="2000" dirty="0" err="1"/>
              <a:t>правима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имају</a:t>
            </a:r>
            <a:r>
              <a:rPr lang="ru-RU" sz="2000" dirty="0"/>
              <a:t> и </a:t>
            </a:r>
            <a:r>
              <a:rPr lang="ru-RU" sz="2000" dirty="0" err="1"/>
              <a:t>обавезама</a:t>
            </a:r>
            <a:r>
              <a:rPr lang="ru-RU" sz="2000" dirty="0"/>
              <a:t> </a:t>
            </a:r>
            <a:r>
              <a:rPr lang="ru-RU" sz="2000" dirty="0" err="1"/>
              <a:t>које</a:t>
            </a:r>
            <a:r>
              <a:rPr lang="ru-RU" sz="2000" dirty="0"/>
              <a:t> </a:t>
            </a:r>
            <a:r>
              <a:rPr lang="ru-RU" sz="2000" dirty="0" err="1"/>
              <a:t>морају</a:t>
            </a:r>
            <a:r>
              <a:rPr lang="ru-RU" sz="2000" dirty="0"/>
              <a:t> да </a:t>
            </a:r>
            <a:r>
              <a:rPr lang="ru-RU" sz="2000" dirty="0" err="1"/>
              <a:t>испуне</a:t>
            </a:r>
            <a:r>
              <a:rPr lang="ru-RU" sz="2000" dirty="0"/>
              <a:t> и </a:t>
            </a:r>
            <a:r>
              <a:rPr lang="ru-RU" sz="2000" dirty="0" err="1"/>
              <a:t>повећава</a:t>
            </a:r>
            <a:r>
              <a:rPr lang="ru-RU" sz="2000" dirty="0"/>
              <a:t> </a:t>
            </a:r>
            <a:r>
              <a:rPr lang="ru-RU" sz="2000" dirty="0" err="1"/>
              <a:t>транспарентност</a:t>
            </a:r>
            <a:r>
              <a:rPr lang="ru-RU" sz="2000" dirty="0"/>
              <a:t> у </a:t>
            </a:r>
            <a:r>
              <a:rPr lang="ru-RU" sz="2000" dirty="0" err="1"/>
              <a:t>пружању</a:t>
            </a:r>
            <a:r>
              <a:rPr lang="ru-RU" sz="2000" dirty="0"/>
              <a:t> </a:t>
            </a:r>
            <a:r>
              <a:rPr lang="ru-RU" sz="2000" dirty="0" err="1"/>
              <a:t>јавних</a:t>
            </a:r>
            <a:r>
              <a:rPr lang="ru-RU" sz="2000" dirty="0"/>
              <a:t> услуга. </a:t>
            </a:r>
            <a:r>
              <a:rPr lang="ru-RU" sz="2000" dirty="0" err="1"/>
              <a:t>Имајући</a:t>
            </a:r>
            <a:r>
              <a:rPr lang="ru-RU" sz="2000" dirty="0"/>
              <a:t> у виду </a:t>
            </a:r>
            <a:r>
              <a:rPr lang="ru-RU" sz="2000" dirty="0" err="1"/>
              <a:t>комплетност</a:t>
            </a:r>
            <a:r>
              <a:rPr lang="ru-RU" sz="2000" dirty="0"/>
              <a:t> </a:t>
            </a:r>
            <a:r>
              <a:rPr lang="ru-RU" sz="2000" dirty="0" err="1"/>
              <a:t>информација</a:t>
            </a:r>
            <a:r>
              <a:rPr lang="ru-RU" sz="2000" dirty="0"/>
              <a:t> о </a:t>
            </a:r>
            <a:r>
              <a:rPr lang="ru-RU" sz="2000" dirty="0" err="1"/>
              <a:t>административним</a:t>
            </a:r>
            <a:r>
              <a:rPr lang="ru-RU" sz="2000" dirty="0"/>
              <a:t> </a:t>
            </a:r>
            <a:r>
              <a:rPr lang="ru-RU" sz="2000" dirty="0" err="1"/>
              <a:t>поступцима</a:t>
            </a:r>
            <a:r>
              <a:rPr lang="ru-RU" sz="2000" dirty="0"/>
              <a:t> на </a:t>
            </a:r>
            <a:r>
              <a:rPr lang="ru-RU" sz="2000" dirty="0" err="1"/>
              <a:t>једном</a:t>
            </a:r>
            <a:r>
              <a:rPr lang="ru-RU" sz="2000" dirty="0"/>
              <a:t> месту, </a:t>
            </a:r>
            <a:r>
              <a:rPr lang="ru-RU" sz="2000" dirty="0" err="1"/>
              <a:t>процена</a:t>
            </a:r>
            <a:r>
              <a:rPr lang="ru-RU" sz="2000" dirty="0"/>
              <a:t> </a:t>
            </a:r>
            <a:r>
              <a:rPr lang="ru-RU" sz="2000" dirty="0" err="1"/>
              <a:t>је</a:t>
            </a:r>
            <a:r>
              <a:rPr lang="ru-RU" sz="2000" dirty="0"/>
              <a:t> да </a:t>
            </a:r>
            <a:r>
              <a:rPr lang="ru-RU" sz="2000" dirty="0" err="1"/>
              <a:t>ће</a:t>
            </a:r>
            <a:r>
              <a:rPr lang="ru-RU" sz="2000" dirty="0"/>
              <a:t> се </a:t>
            </a:r>
            <a:r>
              <a:rPr lang="ru-RU" sz="2000" dirty="0" err="1"/>
              <a:t>смањити</a:t>
            </a:r>
            <a:r>
              <a:rPr lang="ru-RU" sz="2000" dirty="0"/>
              <a:t> </a:t>
            </a:r>
            <a:r>
              <a:rPr lang="ru-RU" sz="2000" dirty="0" err="1"/>
              <a:t>време</a:t>
            </a:r>
            <a:r>
              <a:rPr lang="ru-RU" sz="2000" dirty="0"/>
              <a:t> </a:t>
            </a:r>
            <a:r>
              <a:rPr lang="ru-RU" sz="2000" dirty="0" err="1"/>
              <a:t>упознавања</a:t>
            </a:r>
            <a:r>
              <a:rPr lang="ru-RU" sz="2000" dirty="0"/>
              <a:t> </a:t>
            </a:r>
            <a:r>
              <a:rPr lang="ru-RU" sz="2000" dirty="0" err="1"/>
              <a:t>са</a:t>
            </a:r>
            <a:r>
              <a:rPr lang="ru-RU" sz="2000" dirty="0"/>
              <a:t> поступком за </a:t>
            </a:r>
            <a:r>
              <a:rPr lang="ru-RU" sz="2000" dirty="0" err="1"/>
              <a:t>најмање</a:t>
            </a:r>
            <a:r>
              <a:rPr lang="ru-RU" sz="2000" dirty="0"/>
              <a:t> 50</a:t>
            </a:r>
            <a:r>
              <a:rPr lang="ru-RU" sz="2000" dirty="0" smtClean="0"/>
              <a:t>%.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43471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A4F2F-85EC-42E7-9141-56AD1C7F58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dirty="0"/>
              <a:t>Очекиване</a:t>
            </a:r>
            <a:r>
              <a:rPr lang="en-GB" dirty="0"/>
              <a:t> </a:t>
            </a:r>
            <a:r>
              <a:rPr lang="sr-Cyrl-RS" dirty="0"/>
              <a:t>уштеде у будућем периоду</a:t>
            </a:r>
            <a:endParaRPr lang="en-GB" sz="32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793C80-5B53-4F76-A800-AAA649C2D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1825625"/>
            <a:ext cx="11597640" cy="4351338"/>
          </a:xfrm>
        </p:spPr>
        <p:txBody>
          <a:bodyPr>
            <a:normAutofit/>
          </a:bodyPr>
          <a:lstStyle/>
          <a:p>
            <a:pPr lvl="0"/>
            <a:r>
              <a:rPr lang="sr-Cyrl-RS" sz="2000" dirty="0" smtClean="0">
                <a:solidFill>
                  <a:prstClr val="black"/>
                </a:solidFill>
              </a:rPr>
              <a:t>Поједностављење поступака Пореске управе</a:t>
            </a:r>
            <a:r>
              <a:rPr lang="en-US" sz="2000" dirty="0" smtClean="0"/>
              <a:t> 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sr-Cyrl-RS" sz="2000" dirty="0" smtClean="0"/>
              <a:t>Увођењем е-Управе и </a:t>
            </a:r>
            <a:r>
              <a:rPr lang="ru-RU" sz="2000" dirty="0"/>
              <a:t>разменом </a:t>
            </a:r>
            <a:r>
              <a:rPr lang="ru-RU" sz="2000" dirty="0" err="1"/>
              <a:t>података</a:t>
            </a:r>
            <a:r>
              <a:rPr lang="ru-RU" sz="2000" dirty="0"/>
              <a:t> по </a:t>
            </a:r>
            <a:r>
              <a:rPr lang="ru-RU" sz="2000" dirty="0" err="1"/>
              <a:t>службеној</a:t>
            </a:r>
            <a:r>
              <a:rPr lang="ru-RU" sz="2000" dirty="0"/>
              <a:t> </a:t>
            </a:r>
            <a:r>
              <a:rPr lang="ru-RU" sz="2000" dirty="0" err="1" smtClean="0"/>
              <a:t>дужности</a:t>
            </a:r>
            <a:r>
              <a:rPr lang="ru-RU" sz="2000" dirty="0" smtClean="0"/>
              <a:t> </a:t>
            </a:r>
            <a:r>
              <a:rPr lang="ru-RU" sz="2000" dirty="0" err="1" smtClean="0"/>
              <a:t>извршено</a:t>
            </a:r>
            <a:r>
              <a:rPr lang="ru-RU" sz="2000" dirty="0" smtClean="0"/>
              <a:t> </a:t>
            </a:r>
            <a:r>
              <a:rPr lang="ru-RU" sz="2000" dirty="0" err="1" smtClean="0"/>
              <a:t>је</a:t>
            </a:r>
            <a:r>
              <a:rPr lang="ru-RU" sz="2000" dirty="0" smtClean="0"/>
              <a:t> </a:t>
            </a:r>
            <a:r>
              <a:rPr lang="ru-RU" sz="2000" dirty="0" err="1" smtClean="0"/>
              <a:t>поједностављење</a:t>
            </a:r>
            <a:r>
              <a:rPr lang="ru-RU" sz="2000" dirty="0" smtClean="0"/>
              <a:t> </a:t>
            </a:r>
            <a:r>
              <a:rPr lang="sr-Cyrl-RS" sz="2000" dirty="0" smtClean="0"/>
              <a:t>поступака који се односе на п</a:t>
            </a:r>
            <a:r>
              <a:rPr lang="ru-RU" sz="2000" dirty="0" err="1" smtClean="0"/>
              <a:t>овраћај</a:t>
            </a:r>
            <a:r>
              <a:rPr lang="ru-RU" sz="2000" dirty="0" smtClean="0"/>
              <a:t> </a:t>
            </a:r>
            <a:r>
              <a:rPr lang="ru-RU" sz="2000" dirty="0"/>
              <a:t>дела </a:t>
            </a:r>
            <a:r>
              <a:rPr lang="ru-RU" sz="2000" dirty="0" err="1"/>
              <a:t>плаћеног</a:t>
            </a:r>
            <a:r>
              <a:rPr lang="ru-RU" sz="2000" dirty="0"/>
              <a:t> пореза на </a:t>
            </a:r>
            <a:r>
              <a:rPr lang="ru-RU" sz="2000" dirty="0" err="1"/>
              <a:t>зараду</a:t>
            </a:r>
            <a:r>
              <a:rPr lang="ru-RU" sz="2000" dirty="0"/>
              <a:t> за </a:t>
            </a:r>
            <a:r>
              <a:rPr lang="ru-RU" sz="2000" dirty="0" err="1"/>
              <a:t>новозапослена</a:t>
            </a:r>
            <a:r>
              <a:rPr lang="ru-RU" sz="2000" dirty="0"/>
              <a:t> </a:t>
            </a:r>
            <a:r>
              <a:rPr lang="ru-RU" sz="2000" dirty="0" smtClean="0"/>
              <a:t>лица и </a:t>
            </a:r>
            <a:r>
              <a:rPr lang="ru-RU" sz="2000" dirty="0" err="1" smtClean="0"/>
              <a:t>утврђивање</a:t>
            </a:r>
            <a:r>
              <a:rPr lang="ru-RU" sz="2000" dirty="0" smtClean="0"/>
              <a:t> </a:t>
            </a:r>
            <a:r>
              <a:rPr lang="ru-RU" sz="2000" dirty="0"/>
              <a:t>пореза и </a:t>
            </a:r>
            <a:r>
              <a:rPr lang="ru-RU" sz="2000" dirty="0" err="1"/>
              <a:t>доприноса</a:t>
            </a:r>
            <a:r>
              <a:rPr lang="ru-RU" sz="2000" dirty="0"/>
              <a:t> за </a:t>
            </a:r>
            <a:r>
              <a:rPr lang="ru-RU" sz="2000" dirty="0" err="1"/>
              <a:t>обавезно</a:t>
            </a:r>
            <a:r>
              <a:rPr lang="ru-RU" sz="2000" dirty="0"/>
              <a:t> </a:t>
            </a:r>
            <a:r>
              <a:rPr lang="ru-RU" sz="2000" dirty="0" err="1"/>
              <a:t>социјално</a:t>
            </a:r>
            <a:r>
              <a:rPr lang="ru-RU" sz="2000" dirty="0"/>
              <a:t> </a:t>
            </a:r>
            <a:r>
              <a:rPr lang="ru-RU" sz="2000" dirty="0" err="1"/>
              <a:t>осигурање</a:t>
            </a:r>
            <a:r>
              <a:rPr lang="ru-RU" sz="2000" dirty="0"/>
              <a:t> на </a:t>
            </a:r>
            <a:r>
              <a:rPr lang="ru-RU" sz="2000" dirty="0" err="1"/>
              <a:t>паушално</a:t>
            </a:r>
            <a:r>
              <a:rPr lang="ru-RU" sz="2000" dirty="0"/>
              <a:t> </a:t>
            </a:r>
            <a:r>
              <a:rPr lang="ru-RU" sz="2000" dirty="0" err="1"/>
              <a:t>утврђени</a:t>
            </a:r>
            <a:r>
              <a:rPr lang="ru-RU" sz="2000" dirty="0"/>
              <a:t> </a:t>
            </a:r>
            <a:r>
              <a:rPr lang="ru-RU" sz="2000" dirty="0" smtClean="0"/>
              <a:t>приход, при чему су </a:t>
            </a:r>
            <a:r>
              <a:rPr lang="ru-RU" sz="2000" dirty="0" err="1" smtClean="0"/>
              <a:t>укупне</a:t>
            </a:r>
            <a:r>
              <a:rPr lang="ru-RU" sz="2000" dirty="0" smtClean="0"/>
              <a:t> </a:t>
            </a:r>
            <a:r>
              <a:rPr lang="ru-RU" sz="2000" dirty="0" err="1" smtClean="0"/>
              <a:t>уштеде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процењене</a:t>
            </a:r>
            <a:r>
              <a:rPr lang="ru-RU" sz="2000" dirty="0" smtClean="0"/>
              <a:t> на скоро 90 </a:t>
            </a:r>
            <a:r>
              <a:rPr lang="ru-RU" sz="2000" dirty="0" err="1" smtClean="0"/>
              <a:t>милиона</a:t>
            </a:r>
            <a:r>
              <a:rPr lang="ru-RU" sz="2000" dirty="0" smtClean="0"/>
              <a:t> РСД;</a:t>
            </a:r>
          </a:p>
          <a:p>
            <a:endParaRPr lang="sr-Latn-RS" dirty="0" smtClean="0"/>
          </a:p>
          <a:p>
            <a:r>
              <a:rPr lang="ru-RU" sz="2000" dirty="0" smtClean="0"/>
              <a:t>Е-</a:t>
            </a:r>
            <a:r>
              <a:rPr lang="ru-RU" sz="2000" dirty="0" err="1" smtClean="0"/>
              <a:t>боловање</a:t>
            </a:r>
            <a:endParaRPr lang="ru-RU" sz="2000" dirty="0" smtClean="0"/>
          </a:p>
          <a:p>
            <a:pPr lvl="1"/>
            <a:r>
              <a:rPr lang="sr-Cyrl-RS" sz="2000" dirty="0" smtClean="0">
                <a:solidFill>
                  <a:prstClr val="black"/>
                </a:solidFill>
              </a:rPr>
              <a:t>У току је припрема Нацрта закона и изменама и допунама Закона о здравственом осигурању који би требало да омогући поједностављење поступка који се односи на остваривање права на н</a:t>
            </a:r>
            <a:r>
              <a:rPr lang="ru-RU" sz="2000" dirty="0" err="1" smtClean="0">
                <a:solidFill>
                  <a:prstClr val="black"/>
                </a:solidFill>
              </a:rPr>
              <a:t>акнаду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зараде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због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привремене</a:t>
            </a:r>
            <a:r>
              <a:rPr lang="ru-RU" sz="2000" dirty="0">
                <a:solidFill>
                  <a:prstClr val="black"/>
                </a:solidFill>
              </a:rPr>
              <a:t> </a:t>
            </a:r>
            <a:r>
              <a:rPr lang="ru-RU" sz="2000" dirty="0" err="1">
                <a:solidFill>
                  <a:prstClr val="black"/>
                </a:solidFill>
              </a:rPr>
              <a:t>спречености</a:t>
            </a:r>
            <a:r>
              <a:rPr lang="ru-RU" sz="2000" dirty="0">
                <a:solidFill>
                  <a:prstClr val="black"/>
                </a:solidFill>
              </a:rPr>
              <a:t> за </a:t>
            </a:r>
            <a:r>
              <a:rPr lang="ru-RU" sz="2000" dirty="0" smtClean="0">
                <a:solidFill>
                  <a:prstClr val="black"/>
                </a:solidFill>
              </a:rPr>
              <a:t>рад, при чему су </a:t>
            </a:r>
            <a:r>
              <a:rPr lang="ru-RU" sz="2000" dirty="0" err="1" smtClean="0">
                <a:solidFill>
                  <a:prstClr val="black"/>
                </a:solidFill>
              </a:rPr>
              <a:t>укупне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уштеде</a:t>
            </a:r>
            <a:r>
              <a:rPr lang="ru-RU" sz="2000" dirty="0" smtClean="0">
                <a:solidFill>
                  <a:prstClr val="black"/>
                </a:solidFill>
              </a:rPr>
              <a:t> </a:t>
            </a:r>
            <a:r>
              <a:rPr lang="ru-RU" sz="2000" dirty="0" err="1" smtClean="0">
                <a:solidFill>
                  <a:prstClr val="black"/>
                </a:solidFill>
              </a:rPr>
              <a:t>процењене</a:t>
            </a:r>
            <a:r>
              <a:rPr lang="ru-RU" sz="2000" dirty="0" smtClean="0">
                <a:solidFill>
                  <a:prstClr val="black"/>
                </a:solidFill>
              </a:rPr>
              <a:t> на скоро 660 </a:t>
            </a:r>
            <a:r>
              <a:rPr lang="ru-RU" sz="2000" dirty="0" err="1" smtClean="0">
                <a:solidFill>
                  <a:prstClr val="black"/>
                </a:solidFill>
              </a:rPr>
              <a:t>милиона</a:t>
            </a:r>
            <a:r>
              <a:rPr lang="ru-RU" sz="2000" smtClean="0">
                <a:solidFill>
                  <a:prstClr val="black"/>
                </a:solidFill>
              </a:rPr>
              <a:t> РСД;</a:t>
            </a:r>
            <a:endParaRPr lang="ru-RU" sz="2000" dirty="0" smtClean="0">
              <a:solidFill>
                <a:prstClr val="black"/>
              </a:solidFill>
            </a:endParaRPr>
          </a:p>
          <a:p>
            <a:endParaRPr lang="sr-Latn-RS" sz="2000" dirty="0"/>
          </a:p>
        </p:txBody>
      </p:sp>
    </p:spTree>
    <p:extLst>
      <p:ext uri="{BB962C8B-B14F-4D97-AF65-F5344CB8AC3E}">
        <p14:creationId xmlns:p14="http://schemas.microsoft.com/office/powerpoint/2010/main" val="496454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63639"/>
            <a:ext cx="10515600" cy="5713324"/>
          </a:xfrm>
        </p:spPr>
        <p:txBody>
          <a:bodyPr/>
          <a:lstStyle/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sz="4400" dirty="0">
                <a:latin typeface="Arial Narrow" panose="020B0606020202030204" pitchFamily="34" charset="0"/>
              </a:rPr>
              <a:t>Хвала на пажњи</a:t>
            </a:r>
          </a:p>
          <a:p>
            <a:pPr marL="0" indent="0" algn="ctr">
              <a:buNone/>
            </a:pPr>
            <a:r>
              <a:rPr lang="en-US" sz="4400" dirty="0">
                <a:latin typeface="Arial Narrow" panose="020B0606020202030204" pitchFamily="34" charset="0"/>
                <a:hlinkClick r:id="rId2"/>
              </a:rPr>
              <a:t>www.rsjp.gov.rs</a:t>
            </a:r>
            <a:r>
              <a:rPr lang="en-US" sz="4400" dirty="0">
                <a:latin typeface="Arial Narrow" panose="020B0606020202030204" pitchFamily="34" charset="0"/>
              </a:rPr>
              <a:t> </a:t>
            </a:r>
            <a:endParaRPr lang="sr-Cyrl-RS" sz="4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0840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CDF42-5F25-4689-A020-35DE6214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B2DED-501D-421F-B13A-4D9CCF734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Обрачун је спроведен за </a:t>
            </a:r>
            <a:r>
              <a:rPr lang="sr-Cyrl-RS" dirty="0" smtClean="0"/>
              <a:t>100 </a:t>
            </a:r>
            <a:r>
              <a:rPr lang="sr-Cyrl-RS" dirty="0"/>
              <a:t>административних поступака и 31 административни захтев</a:t>
            </a:r>
          </a:p>
          <a:p>
            <a:r>
              <a:rPr lang="sr-Cyrl-RS" dirty="0"/>
              <a:t>Избор најскупљих поступака извршен је на основу тријаже више од </a:t>
            </a:r>
            <a:r>
              <a:rPr lang="sr-Cyrl-RS" dirty="0" smtClean="0"/>
              <a:t>2.300 поступака који су пописани у оквиру Регистра административних трошкова</a:t>
            </a:r>
            <a:endParaRPr lang="sr-Cyrl-RS" dirty="0"/>
          </a:p>
          <a:p>
            <a:r>
              <a:rPr lang="sr-Cyrl-RS" dirty="0"/>
              <a:t>Изабрани су поступци код којих је претходни обрачун </a:t>
            </a:r>
            <a:r>
              <a:rPr lang="sr-Cyrl-RS" dirty="0" err="1"/>
              <a:t>адм</a:t>
            </a:r>
            <a:r>
              <a:rPr lang="sr-Cyrl-RS" dirty="0"/>
              <a:t>. </a:t>
            </a:r>
            <a:r>
              <a:rPr lang="sr-Cyrl-RS" dirty="0" smtClean="0"/>
              <a:t>трошкова </a:t>
            </a:r>
            <a:r>
              <a:rPr lang="sr-Cyrl-RS" dirty="0"/>
              <a:t>био висок, или су </a:t>
            </a:r>
            <a:r>
              <a:rPr lang="sr-Cyrl-RS" dirty="0" smtClean="0"/>
              <a:t>учесталост</a:t>
            </a:r>
            <a:r>
              <a:rPr lang="sr-Cyrl-RS" dirty="0"/>
              <a:t> </a:t>
            </a:r>
            <a:r>
              <a:rPr lang="sr-Cyrl-RS" dirty="0" smtClean="0"/>
              <a:t>или </a:t>
            </a:r>
            <a:r>
              <a:rPr lang="sr-Cyrl-RS" dirty="0"/>
              <a:t>сложеност </a:t>
            </a:r>
            <a:r>
              <a:rPr lang="sr-Cyrl-RS" dirty="0" smtClean="0"/>
              <a:t>указивали </a:t>
            </a:r>
            <a:r>
              <a:rPr lang="sr-Cyrl-RS" dirty="0"/>
              <a:t>на њихов значај</a:t>
            </a:r>
          </a:p>
          <a:p>
            <a:r>
              <a:rPr lang="sr-Cyrl-RS" dirty="0" smtClean="0"/>
              <a:t>Поред података о </a:t>
            </a:r>
            <a:r>
              <a:rPr lang="sr-Cyrl-RS" dirty="0" smtClean="0"/>
              <a:t>фреквенцији </a:t>
            </a:r>
            <a:r>
              <a:rPr lang="sr-Cyrl-RS" dirty="0" smtClean="0"/>
              <a:t>прикупљених кроз Регистар административних поступака, за </a:t>
            </a:r>
            <a:r>
              <a:rPr lang="sr-Cyrl-RS" dirty="0"/>
              <a:t>потребе одређених калкулација, односно прорачуна времена и фреквенција спроведена је </a:t>
            </a:r>
            <a:r>
              <a:rPr lang="sr-Cyrl-RS" dirty="0" smtClean="0"/>
              <a:t>анкета у којој је учешће узело педесетак привредних субјеката док су упити послати на готово 1300 адреса.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962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A47B6-625A-4CCD-AF0F-4B01CED79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 сваки поступак и захтев утврђене су релевантне измене у посматраној години и прибављени подаци из званичних извора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A4D90AC-FD06-4CE7-91C1-1811AEBB82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30" t="22970" r="6732" b="53004"/>
          <a:stretch/>
        </p:blipFill>
        <p:spPr>
          <a:xfrm>
            <a:off x="762000" y="1919334"/>
            <a:ext cx="10752247" cy="16477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F96036-92E8-4409-823E-A8A183BECEE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53" t="22037" r="1089" b="52211"/>
          <a:stretch/>
        </p:blipFill>
        <p:spPr>
          <a:xfrm>
            <a:off x="837319" y="3857404"/>
            <a:ext cx="10676928" cy="1647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0350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08140E-7CFA-47EE-B241-790DCCAE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Обрачунати и процењени административни трошкови за 2019.годину </a:t>
            </a: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F795207-1528-4AA4-960B-33317DF6D2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327210"/>
              </p:ext>
            </p:extLst>
          </p:nvPr>
        </p:nvGraphicFramePr>
        <p:xfrm>
          <a:off x="1268083" y="2213094"/>
          <a:ext cx="9005978" cy="25146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7052475">
                  <a:extLst>
                    <a:ext uri="{9D8B030D-6E8A-4147-A177-3AD203B41FA5}">
                      <a16:colId xmlns:a16="http://schemas.microsoft.com/office/drawing/2014/main" val="40091607"/>
                    </a:ext>
                  </a:extLst>
                </a:gridCol>
                <a:gridCol w="1953503">
                  <a:extLst>
                    <a:ext uri="{9D8B030D-6E8A-4147-A177-3AD203B41FA5}">
                      <a16:colId xmlns:a16="http://schemas.microsoft.com/office/drawing/2014/main" val="1905412376"/>
                    </a:ext>
                  </a:extLst>
                </a:gridCol>
              </a:tblGrid>
              <a:tr h="180975">
                <a:tc>
                  <a:txBody>
                    <a:bodyPr/>
                    <a:lstStyle/>
                    <a:p>
                      <a:pPr algn="l" fontAlgn="ctr"/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2019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4704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БДП у текућим ценама (РСД милиони)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5,417,725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598667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БДП у милионима ЕУР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    45,970 </a:t>
                      </a:r>
                      <a:endParaRPr lang="en-GB" sz="20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8821113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административни трошкови у милионима </a:t>
                      </a:r>
                      <a:r>
                        <a:rPr lang="sr-Cyrl-RS" sz="2000" b="1" u="none" strike="noStrike" dirty="0" err="1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рсд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          108,807 </a:t>
                      </a:r>
                      <a:endParaRPr lang="en-GB" sz="2000" b="1" i="0" u="none" strike="noStrike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7448191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Обрачунати АТ као % БДП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2.01%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3158093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Примена правила 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(80:20)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2.51%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93188804"/>
                  </a:ext>
                </a:extLst>
              </a:tr>
              <a:tr h="296474">
                <a:tc>
                  <a:txBody>
                    <a:bodyPr/>
                    <a:lstStyle/>
                    <a:p>
                      <a:pPr algn="l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Увећање за фиксне трошкове (20%)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sr-Cyrl-RS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0.50</a:t>
                      </a:r>
                      <a:r>
                        <a:rPr lang="en-GB" sz="2000" b="1" u="none" strike="noStrike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28754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marL="0" algn="l" defTabSz="1219170" rtl="0" eaLnBrk="1" fontAlgn="ctr" latinLnBrk="0" hangingPunct="1"/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Процењени АТ као % БДП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219170" rtl="0" eaLnBrk="1" fontAlgn="ctr" latinLnBrk="0" hangingPunct="1"/>
                      <a:r>
                        <a:rPr lang="sr-Cyrl-RS" sz="20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3.01%</a:t>
                      </a:r>
                      <a:endParaRPr lang="en-GB" sz="2000" b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0004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7785347D-359B-4C13-A4F3-70934116F2CF}"/>
              </a:ext>
            </a:extLst>
          </p:cNvPr>
          <p:cNvSpPr txBox="1"/>
          <p:nvPr/>
        </p:nvSpPr>
        <p:spPr>
          <a:xfrm>
            <a:off x="1268083" y="5017715"/>
            <a:ext cx="9005978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Напомена: у 2019. години уместо само просечних плата сектора, обрачуни су укључивали и разлике у платама у зависности од тога ко спроводи одређену </a:t>
            </a:r>
          </a:p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активност у вези са поступком односно захтевом, тако да није било потребно укључити претпоставку виших и нижих плата, чиме је значајно побољшана </a:t>
            </a:r>
          </a:p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прецизност извршеног обрачуна.</a:t>
            </a: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388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393" y="365125"/>
            <a:ext cx="10889672" cy="132556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latin typeface="Arial Narrow" panose="020B0606020202030204" pitchFamily="34" charset="0"/>
              </a:rPr>
              <a:t>Процена удела административних трошкова у БДП 2010-201</a:t>
            </a:r>
            <a:r>
              <a:rPr lang="sr-Cyrl-RS" sz="2800" dirty="0">
                <a:latin typeface="Arial Narrow" panose="020B0606020202030204" pitchFamily="34" charset="0"/>
              </a:rPr>
              <a:t>9</a:t>
            </a:r>
            <a:r>
              <a:rPr lang="ru-RU" sz="2800" dirty="0">
                <a:latin typeface="Arial Narrow" panose="020B0606020202030204" pitchFamily="34" charset="0"/>
              </a:rPr>
              <a:t>. (у %)</a:t>
            </a:r>
            <a:endParaRPr lang="en-US" sz="2800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54E396A-4753-4927-B629-B06783184B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3388499"/>
              </p:ext>
            </p:extLst>
          </p:nvPr>
        </p:nvGraphicFramePr>
        <p:xfrm>
          <a:off x="648393" y="1139936"/>
          <a:ext cx="11047300" cy="3934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B780CFB-2B4D-43DE-AED0-600993547121}"/>
              </a:ext>
            </a:extLst>
          </p:cNvPr>
          <p:cNvSpPr txBox="1"/>
          <p:nvPr/>
        </p:nvSpPr>
        <p:spPr>
          <a:xfrm>
            <a:off x="648393" y="5186595"/>
            <a:ext cx="11047300" cy="411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Напомена: у 2019. години уместо само просечних плата сектора, обрачуни су укључивали и разлике у платама у зависности од тога ко спроводи одређену активност у вези са поступком </a:t>
            </a:r>
          </a:p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односно захтевом, тако да није било потребно укључити претпоставку виших и нижих плата, чиме је значајно побољшана прецизност извршеног обрачуна.</a:t>
            </a: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970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Смањење АТ 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процентни</a:t>
            </a:r>
            <a:r>
              <a:rPr lang="sr-Cyrl-RS" sz="3200" dirty="0">
                <a:latin typeface="Arial Narrow" panose="020B0606020202030204" pitchFamily="34" charset="0"/>
              </a:rPr>
              <a:t>м</a:t>
            </a:r>
            <a:r>
              <a:rPr lang="x-none" sz="3200" dirty="0">
                <a:latin typeface="Arial Narrow" panose="020B0606020202030204" pitchFamily="34" charset="0"/>
              </a:rPr>
              <a:t> поени</a:t>
            </a:r>
            <a:r>
              <a:rPr lang="sr-Cyrl-RS" sz="3200" dirty="0">
                <a:latin typeface="Arial Narrow" panose="020B0606020202030204" pitchFamily="34" charset="0"/>
              </a:rPr>
              <a:t>ма (</a:t>
            </a:r>
            <a:r>
              <a:rPr lang="x-none" sz="3200" dirty="0">
                <a:latin typeface="Arial Narrow" panose="020B0606020202030204" pitchFamily="34" charset="0"/>
              </a:rPr>
              <a:t>2010 = 100%)</a:t>
            </a:r>
            <a:endParaRPr lang="en-US" sz="3200" dirty="0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D597F2C5-D2CB-482B-A347-2E44B7713A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7722172"/>
              </p:ext>
            </p:extLst>
          </p:nvPr>
        </p:nvGraphicFramePr>
        <p:xfrm>
          <a:off x="762000" y="1883121"/>
          <a:ext cx="10391870" cy="3693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8229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Структура обрачунатих административних трошкова (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мил. РСД)</a:t>
            </a:r>
            <a:endParaRPr lang="en-US" sz="3200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B8F80FF-BB74-43F2-B246-FA74EF70AA8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7902338"/>
              </p:ext>
            </p:extLst>
          </p:nvPr>
        </p:nvGraphicFramePr>
        <p:xfrm>
          <a:off x="762000" y="1416377"/>
          <a:ext cx="10922000" cy="4079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74911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sz="3200" dirty="0">
                <a:latin typeface="Arial Narrow" panose="020B0606020202030204" pitchFamily="34" charset="0"/>
              </a:rPr>
              <a:t>Промена </a:t>
            </a:r>
            <a:r>
              <a:rPr lang="sr-Cyrl-RS" sz="3200" dirty="0">
                <a:latin typeface="Arial Narrow" panose="020B0606020202030204" pitchFamily="34" charset="0"/>
              </a:rPr>
              <a:t>удела</a:t>
            </a:r>
            <a:r>
              <a:rPr lang="x-none" sz="3200" dirty="0">
                <a:latin typeface="Arial Narrow" panose="020B0606020202030204" pitchFamily="34" charset="0"/>
              </a:rPr>
              <a:t> обрачунатих административних трошкова </a:t>
            </a:r>
            <a:r>
              <a:rPr lang="sr-Cyrl-RS" sz="3200" dirty="0">
                <a:latin typeface="Arial Narrow" panose="020B0606020202030204" pitchFamily="34" charset="0"/>
              </a:rPr>
              <a:t>у БДП - </a:t>
            </a:r>
            <a:r>
              <a:rPr lang="x-none" sz="3200" dirty="0">
                <a:latin typeface="Arial Narrow" panose="020B0606020202030204" pitchFamily="34" charset="0"/>
              </a:rPr>
              <a:t>по областима (</a:t>
            </a:r>
            <a:r>
              <a:rPr lang="sr-Cyrl-RS" sz="3200" dirty="0">
                <a:latin typeface="Arial Narrow" panose="020B0606020202030204" pitchFamily="34" charset="0"/>
              </a:rPr>
              <a:t>у </a:t>
            </a:r>
            <a:r>
              <a:rPr lang="x-none" sz="3200" dirty="0">
                <a:latin typeface="Arial Narrow" panose="020B0606020202030204" pitchFamily="34" charset="0"/>
              </a:rPr>
              <a:t>%)</a:t>
            </a:r>
            <a:endParaRPr lang="en-US" sz="3200" dirty="0"/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E5642DF-1766-4357-A978-E128F1507C4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7241157"/>
              </p:ext>
            </p:extLst>
          </p:nvPr>
        </p:nvGraphicFramePr>
        <p:xfrm>
          <a:off x="762000" y="1511301"/>
          <a:ext cx="10921999" cy="34784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3E7B9DA-5CE0-4B5F-8A8E-A205C11C945C}"/>
              </a:ext>
            </a:extLst>
          </p:cNvPr>
          <p:cNvSpPr txBox="1"/>
          <p:nvPr/>
        </p:nvSpPr>
        <p:spPr>
          <a:xfrm>
            <a:off x="648393" y="4989793"/>
            <a:ext cx="10921999" cy="6085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Напомена: у 2019. години уместо само просечних плата сектора, обрачуни су укључивали и разлике у платама у зависности од тога ко спроводи одређену активност у вези са поступком </a:t>
            </a:r>
          </a:p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односно захтевом, тако да није било потребно укључити претпоставку виших и нижих плата, чиме је значајно побољшана прецизност извршеног обрачуна, али је упоредивост обрачуна </a:t>
            </a:r>
          </a:p>
          <a:p>
            <a:pPr marL="0" indent="0">
              <a:buNone/>
            </a:pPr>
            <a:r>
              <a:rPr lang="sr-Cyrl-RS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по областима за посматране годинама умањена. Избор поступака укључивао је у 2019. години већи број поступака у области пореза и књиговодства.</a:t>
            </a:r>
            <a:endParaRPr lang="en-GB" sz="11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5594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Значајне административне уштеде у претходном периоду</a:t>
            </a:r>
            <a:r>
              <a:rPr lang="x-none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534" y="1836737"/>
            <a:ext cx="10947400" cy="3560763"/>
          </a:xfrm>
        </p:spPr>
        <p:txBody>
          <a:bodyPr>
            <a:normAutofit/>
          </a:bodyPr>
          <a:lstStyle/>
          <a:p>
            <a:pPr lvl="0"/>
            <a:r>
              <a:rPr lang="sr-Cyrl-RS" sz="2000" dirty="0">
                <a:solidFill>
                  <a:prstClr val="black"/>
                </a:solidFill>
              </a:rPr>
              <a:t>Укидање </a:t>
            </a:r>
            <a:r>
              <a:rPr lang="en-US" sz="2000" dirty="0" err="1"/>
              <a:t>обавезе</a:t>
            </a:r>
            <a:r>
              <a:rPr lang="en-US" sz="2000" dirty="0"/>
              <a:t> </a:t>
            </a:r>
            <a:r>
              <a:rPr lang="sr-Cyrl-RS" sz="2000" dirty="0" smtClean="0"/>
              <a:t>достављања </a:t>
            </a:r>
            <a:r>
              <a:rPr lang="en-US" sz="2000" dirty="0" smtClean="0"/>
              <a:t>М4 </a:t>
            </a:r>
            <a:r>
              <a:rPr lang="en-US" sz="2000" dirty="0"/>
              <a:t>и МУН </a:t>
            </a:r>
            <a:r>
              <a:rPr lang="en-US" sz="2000" dirty="0" err="1"/>
              <a:t>обрасце</a:t>
            </a:r>
            <a:r>
              <a:rPr lang="en-US" sz="2000" dirty="0"/>
              <a:t> </a:t>
            </a:r>
            <a:endParaRPr lang="en-US" sz="2000" dirty="0">
              <a:solidFill>
                <a:prstClr val="black"/>
              </a:solidFill>
            </a:endParaRPr>
          </a:p>
          <a:p>
            <a:pPr lvl="1"/>
            <a:r>
              <a:rPr lang="en-US" sz="2000" dirty="0" err="1"/>
              <a:t>Од</a:t>
            </a:r>
            <a:r>
              <a:rPr lang="en-US" sz="2000" dirty="0"/>
              <a:t> 01. </a:t>
            </a:r>
            <a:r>
              <a:rPr lang="en-US" sz="2000" dirty="0" err="1"/>
              <a:t>јануара</a:t>
            </a:r>
            <a:r>
              <a:rPr lang="en-US" sz="2000" dirty="0"/>
              <a:t> 2019. </a:t>
            </a:r>
            <a:r>
              <a:rPr lang="en-US" sz="2000" dirty="0" err="1"/>
              <a:t>године</a:t>
            </a:r>
            <a:r>
              <a:rPr lang="en-US" sz="2000" dirty="0"/>
              <a:t> </a:t>
            </a:r>
            <a:r>
              <a:rPr lang="sr-Cyrl-RS" sz="2000" dirty="0" smtClean="0"/>
              <a:t>на основу</a:t>
            </a:r>
            <a:r>
              <a:rPr lang="en-US" sz="2000" dirty="0" smtClean="0"/>
              <a:t> </a:t>
            </a:r>
            <a:r>
              <a:rPr lang="en-US" sz="2000" dirty="0" err="1" smtClean="0"/>
              <a:t>Закон</a:t>
            </a:r>
            <a:r>
              <a:rPr lang="sr-Cyrl-RS" sz="2000" dirty="0" smtClean="0"/>
              <a:t>а</a:t>
            </a:r>
            <a:r>
              <a:rPr lang="en-US" sz="2000" dirty="0" smtClean="0"/>
              <a:t> </a:t>
            </a:r>
            <a:r>
              <a:rPr lang="en-US" sz="2000" dirty="0"/>
              <a:t>о </a:t>
            </a:r>
            <a:r>
              <a:rPr lang="en-US" sz="2000" dirty="0" err="1"/>
              <a:t>изменама</a:t>
            </a:r>
            <a:r>
              <a:rPr lang="en-US" sz="2000" dirty="0"/>
              <a:t> и </a:t>
            </a:r>
            <a:r>
              <a:rPr lang="en-US" sz="2000" dirty="0" err="1"/>
              <a:t>допунама</a:t>
            </a:r>
            <a:r>
              <a:rPr lang="en-US" sz="2000" dirty="0"/>
              <a:t> </a:t>
            </a:r>
            <a:r>
              <a:rPr lang="en-US" sz="2000" dirty="0" err="1"/>
              <a:t>Закона</a:t>
            </a:r>
            <a:r>
              <a:rPr lang="en-US" sz="2000" dirty="0"/>
              <a:t> о </a:t>
            </a:r>
            <a:r>
              <a:rPr lang="en-US" sz="2000" dirty="0" err="1"/>
              <a:t>пензијском</a:t>
            </a:r>
            <a:r>
              <a:rPr lang="en-US" sz="2000" dirty="0"/>
              <a:t> и </a:t>
            </a:r>
            <a:r>
              <a:rPr lang="en-US" sz="2000" dirty="0" err="1"/>
              <a:t>инвалидском</a:t>
            </a:r>
            <a:r>
              <a:rPr lang="en-US" sz="2000" dirty="0"/>
              <a:t> </a:t>
            </a:r>
            <a:r>
              <a:rPr lang="en-US" sz="2000" dirty="0" err="1"/>
              <a:t>осигурању</a:t>
            </a:r>
            <a:r>
              <a:rPr lang="en-US" sz="2000" dirty="0"/>
              <a:t> </a:t>
            </a:r>
            <a:r>
              <a:rPr lang="sr-Cyrl-RS" sz="2000" dirty="0" smtClean="0"/>
              <a:t>укинута је обавеза</a:t>
            </a:r>
            <a:r>
              <a:rPr lang="en-US" sz="2000" dirty="0" smtClean="0"/>
              <a:t> </a:t>
            </a:r>
            <a:r>
              <a:rPr lang="en-US" sz="2000" dirty="0" err="1"/>
              <a:t>послодаваца</a:t>
            </a:r>
            <a:r>
              <a:rPr lang="en-US" sz="2000" dirty="0"/>
              <a:t> </a:t>
            </a:r>
            <a:r>
              <a:rPr lang="en-US" sz="2000" dirty="0" err="1"/>
              <a:t>да</a:t>
            </a:r>
            <a:r>
              <a:rPr lang="en-US" sz="2000" dirty="0"/>
              <a:t> </a:t>
            </a:r>
            <a:r>
              <a:rPr lang="en-US" sz="2000" dirty="0" err="1"/>
              <a:t>достављају</a:t>
            </a:r>
            <a:r>
              <a:rPr lang="en-US" sz="2000" dirty="0"/>
              <a:t> М4 и МУН </a:t>
            </a:r>
            <a:r>
              <a:rPr lang="en-US" sz="2000" dirty="0" err="1"/>
              <a:t>обрасце</a:t>
            </a:r>
            <a:r>
              <a:rPr lang="en-US" sz="2000" dirty="0"/>
              <a:t> </a:t>
            </a:r>
            <a:r>
              <a:rPr lang="en-US" sz="2000" dirty="0" err="1"/>
              <a:t>чиме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остварена</a:t>
            </a:r>
            <a:r>
              <a:rPr lang="en-US" sz="2000" dirty="0"/>
              <a:t> </a:t>
            </a:r>
            <a:r>
              <a:rPr lang="en-US" sz="2000" dirty="0" err="1"/>
              <a:t>уштеда</a:t>
            </a:r>
            <a:r>
              <a:rPr lang="en-US" sz="2000" dirty="0"/>
              <a:t> </a:t>
            </a:r>
            <a:r>
              <a:rPr lang="sr-Cyrl-RS" sz="2000" dirty="0" smtClean="0"/>
              <a:t>која је процењена на</a:t>
            </a:r>
            <a:r>
              <a:rPr lang="en-US" sz="2000" dirty="0" smtClean="0"/>
              <a:t> </a:t>
            </a:r>
            <a:r>
              <a:rPr lang="en-US" sz="2000" dirty="0"/>
              <a:t>3.466.835.553,00 РСД </a:t>
            </a:r>
            <a:endParaRPr lang="sr-Cyrl-RS" sz="2000" dirty="0" smtClean="0"/>
          </a:p>
          <a:p>
            <a:pPr lvl="1"/>
            <a:endParaRPr lang="sr-Cyrl-RS" sz="2000" dirty="0" smtClean="0"/>
          </a:p>
          <a:p>
            <a:pPr lvl="0"/>
            <a:r>
              <a:rPr lang="sr-Cyrl-RS" sz="2000" dirty="0" smtClean="0">
                <a:solidFill>
                  <a:prstClr val="black"/>
                </a:solidFill>
              </a:rPr>
              <a:t>Укидање </a:t>
            </a:r>
            <a:r>
              <a:rPr lang="en-US" sz="2000" dirty="0" err="1" smtClean="0"/>
              <a:t>евиденционих</a:t>
            </a:r>
            <a:r>
              <a:rPr lang="en-US" sz="2000" dirty="0" smtClean="0"/>
              <a:t> </a:t>
            </a:r>
            <a:r>
              <a:rPr lang="en-US" sz="2000" dirty="0" err="1" smtClean="0"/>
              <a:t>маркица</a:t>
            </a:r>
            <a:r>
              <a:rPr lang="en-US" sz="2000" dirty="0" smtClean="0"/>
              <a:t> за </a:t>
            </a:r>
            <a:r>
              <a:rPr lang="en-US" sz="2000" dirty="0" err="1" smtClean="0"/>
              <a:t>брашно</a:t>
            </a:r>
            <a:r>
              <a:rPr lang="en-US" sz="2000" dirty="0" smtClean="0"/>
              <a:t> </a:t>
            </a:r>
            <a:endParaRPr lang="en-US" sz="2000" dirty="0" smtClean="0">
              <a:solidFill>
                <a:prstClr val="black"/>
              </a:solidFill>
            </a:endParaRPr>
          </a:p>
          <a:p>
            <a:pPr lvl="1"/>
            <a:r>
              <a:rPr lang="sr-Cyrl-RS" sz="2000" dirty="0" smtClean="0"/>
              <a:t>1</a:t>
            </a:r>
            <a:r>
              <a:rPr lang="sr-Cyrl-RS" sz="2000" dirty="0"/>
              <a:t>. јануара 2019. године </a:t>
            </a:r>
            <a:r>
              <a:rPr lang="sr-Cyrl-RS" sz="2000" dirty="0" smtClean="0"/>
              <a:t>ступила је на снагу Уредба </a:t>
            </a:r>
            <a:r>
              <a:rPr lang="ru-RU" sz="2000" dirty="0" smtClean="0"/>
              <a:t>о </a:t>
            </a:r>
            <a:r>
              <a:rPr lang="ru-RU" sz="2000" dirty="0" err="1"/>
              <a:t>престанку</a:t>
            </a:r>
            <a:r>
              <a:rPr lang="ru-RU" sz="2000" dirty="0"/>
              <a:t> </a:t>
            </a:r>
            <a:r>
              <a:rPr lang="ru-RU" sz="2000" dirty="0" err="1"/>
              <a:t>важења</a:t>
            </a:r>
            <a:r>
              <a:rPr lang="ru-RU" sz="2000" dirty="0"/>
              <a:t> </a:t>
            </a:r>
            <a:r>
              <a:rPr lang="ru-RU" sz="2000" dirty="0" err="1"/>
              <a:t>Уредбе</a:t>
            </a:r>
            <a:r>
              <a:rPr lang="ru-RU" sz="2000" dirty="0"/>
              <a:t> о </a:t>
            </a:r>
            <a:r>
              <a:rPr lang="ru-RU" sz="2000" dirty="0" err="1"/>
              <a:t>привременим</a:t>
            </a:r>
            <a:r>
              <a:rPr lang="ru-RU" sz="2000" dirty="0"/>
              <a:t> </a:t>
            </a:r>
            <a:r>
              <a:rPr lang="ru-RU" sz="2000" dirty="0" err="1"/>
              <a:t>условима</a:t>
            </a:r>
            <a:r>
              <a:rPr lang="ru-RU" sz="2000" dirty="0"/>
              <a:t> за </a:t>
            </a:r>
            <a:r>
              <a:rPr lang="ru-RU" sz="2000" dirty="0" err="1"/>
              <a:t>обављање</a:t>
            </a:r>
            <a:r>
              <a:rPr lang="ru-RU" sz="2000" dirty="0"/>
              <a:t> </a:t>
            </a:r>
            <a:r>
              <a:rPr lang="ru-RU" sz="2000" dirty="0" err="1"/>
              <a:t>промета</a:t>
            </a:r>
            <a:r>
              <a:rPr lang="ru-RU" sz="2000" dirty="0"/>
              <a:t> брашна</a:t>
            </a:r>
            <a:r>
              <a:rPr lang="ru-RU" sz="2000" dirty="0" smtClean="0"/>
              <a:t> </a:t>
            </a:r>
            <a:r>
              <a:rPr lang="en-US" sz="2000" dirty="0" err="1" smtClean="0"/>
              <a:t>којом</a:t>
            </a:r>
            <a:r>
              <a:rPr lang="en-US" sz="2000" dirty="0" smtClean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укинут</a:t>
            </a:r>
            <a:r>
              <a:rPr lang="en-US" sz="2000" dirty="0"/>
              <a:t> </a:t>
            </a:r>
            <a:r>
              <a:rPr lang="en-US" sz="2000" dirty="0" err="1"/>
              <a:t>поступак</a:t>
            </a:r>
            <a:r>
              <a:rPr lang="en-US" sz="2000" dirty="0"/>
              <a:t> </a:t>
            </a:r>
            <a:r>
              <a:rPr lang="en-US" sz="2000" dirty="0" err="1"/>
              <a:t>Оверавање</a:t>
            </a:r>
            <a:r>
              <a:rPr lang="en-US" sz="2000" dirty="0"/>
              <a:t> </a:t>
            </a:r>
            <a:r>
              <a:rPr lang="en-US" sz="2000" dirty="0" err="1"/>
              <a:t>захтева</a:t>
            </a:r>
            <a:r>
              <a:rPr lang="en-US" sz="2000" dirty="0"/>
              <a:t> за </a:t>
            </a:r>
            <a:r>
              <a:rPr lang="en-US" sz="2000" dirty="0" err="1"/>
              <a:t>издавање</a:t>
            </a:r>
            <a:r>
              <a:rPr lang="en-US" sz="2000" dirty="0"/>
              <a:t> </a:t>
            </a:r>
            <a:r>
              <a:rPr lang="en-US" sz="2000" dirty="0" err="1"/>
              <a:t>евиденционих</a:t>
            </a:r>
            <a:r>
              <a:rPr lang="en-US" sz="2000" dirty="0"/>
              <a:t> </a:t>
            </a:r>
            <a:r>
              <a:rPr lang="en-US" sz="2000" dirty="0" err="1"/>
              <a:t>маркица</a:t>
            </a:r>
            <a:r>
              <a:rPr lang="en-US" sz="2000" dirty="0"/>
              <a:t> за </a:t>
            </a:r>
            <a:r>
              <a:rPr lang="en-US" sz="2000" dirty="0" err="1"/>
              <a:t>брашно</a:t>
            </a:r>
            <a:r>
              <a:rPr lang="en-US" sz="2000" dirty="0"/>
              <a:t> </a:t>
            </a:r>
            <a:r>
              <a:rPr lang="en-US" sz="2000" dirty="0" err="1"/>
              <a:t>чиме</a:t>
            </a:r>
            <a:r>
              <a:rPr lang="en-US" sz="2000" dirty="0"/>
              <a:t> </a:t>
            </a:r>
            <a:r>
              <a:rPr lang="en-US" sz="2000" dirty="0" err="1"/>
              <a:t>је</a:t>
            </a:r>
            <a:r>
              <a:rPr lang="en-US" sz="2000" dirty="0"/>
              <a:t> </a:t>
            </a:r>
            <a:r>
              <a:rPr lang="en-US" sz="2000" dirty="0" err="1"/>
              <a:t>остварена</a:t>
            </a:r>
            <a:r>
              <a:rPr lang="en-US" sz="2000" dirty="0"/>
              <a:t> </a:t>
            </a:r>
            <a:r>
              <a:rPr lang="en-US" sz="2000" dirty="0" err="1"/>
              <a:t>уштеда</a:t>
            </a:r>
            <a:r>
              <a:rPr lang="en-US" sz="2000" dirty="0"/>
              <a:t> </a:t>
            </a:r>
            <a:r>
              <a:rPr lang="sr-Cyrl-RS" sz="2000" dirty="0"/>
              <a:t>која је процењена на</a:t>
            </a:r>
            <a:r>
              <a:rPr lang="en-US" sz="2000" dirty="0"/>
              <a:t> </a:t>
            </a:r>
            <a:r>
              <a:rPr lang="en-US" sz="2000" dirty="0" smtClean="0"/>
              <a:t>5.478.140,29 </a:t>
            </a:r>
            <a:r>
              <a:rPr lang="en-US" sz="2000" dirty="0"/>
              <a:t>РСД</a:t>
            </a:r>
            <a:endParaRPr lang="sr-Latn-R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13281"/>
      </p:ext>
    </p:extLst>
  </p:cSld>
  <p:clrMapOvr>
    <a:masterClrMapping/>
  </p:clrMapOvr>
</p:sld>
</file>

<file path=ppt/theme/theme1.xml><?xml version="1.0" encoding="utf-8"?>
<a:theme xmlns:a="http://schemas.openxmlformats.org/drawingml/2006/main" name="RSJP ppt template - CI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RSJP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</a:spPr>
      <a:bodyPr vert="horz" lIns="0" tIns="0" rIns="0" bIns="0" rtlCol="0" anchor="ctr">
        <a:noAutofit/>
      </a:bodyPr>
      <a:lstStyle>
        <a:defPPr marL="0" indent="0">
          <a:buNone/>
          <a:defRPr sz="1100" b="1" dirty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 point prezentacija rsjp</Template>
  <TotalTime>1603</TotalTime>
  <Words>786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Narrow</vt:lpstr>
      <vt:lpstr>Helvetica</vt:lpstr>
      <vt:lpstr>RSJP ppt template - CIR</vt:lpstr>
      <vt:lpstr>Резултати мерења административних трошкова у Републици Србији 2010-2019 </vt:lpstr>
      <vt:lpstr>Обрачун</vt:lpstr>
      <vt:lpstr>За сваки поступак и захтев утврђене су релевантне измене у посматраној години и прибављени подаци из званичних извора</vt:lpstr>
      <vt:lpstr>Обрачунати и процењени административни трошкови за 2019.годину </vt:lpstr>
      <vt:lpstr>Процена удела административних трошкова у БДП 2010-2019. (у %)</vt:lpstr>
      <vt:lpstr>Смањење АТ у процентним поенима (2010 = 100%)</vt:lpstr>
      <vt:lpstr>Структура обрачунатих административних трошкова (у мил. РСД)</vt:lpstr>
      <vt:lpstr>Промена удела обрачунатих административних трошкова у БДП - по областима (у %)</vt:lpstr>
      <vt:lpstr>Значајне административне уштеде у претходном периоду?</vt:lpstr>
      <vt:lpstr>Очекиване уштеде у будућем периоду</vt:lpstr>
      <vt:lpstr>Очекиване уштеде у будућем периоду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Branko Radulovic</dc:creator>
  <cp:lastModifiedBy>Ninoslav Kekić</cp:lastModifiedBy>
  <cp:revision>108</cp:revision>
  <dcterms:created xsi:type="dcterms:W3CDTF">2017-10-18T12:43:50Z</dcterms:created>
  <dcterms:modified xsi:type="dcterms:W3CDTF">2022-03-25T10:32:35Z</dcterms:modified>
</cp:coreProperties>
</file>