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7" r:id="rId2"/>
    <p:sldId id="276" r:id="rId3"/>
    <p:sldId id="274" r:id="rId4"/>
    <p:sldId id="269" r:id="rId5"/>
    <p:sldId id="270" r:id="rId6"/>
    <p:sldId id="272" r:id="rId7"/>
    <p:sldId id="271" r:id="rId8"/>
    <p:sldId id="263" r:id="rId9"/>
    <p:sldId id="277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 Selic" initials="I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065392740541578E-2"/>
          <c:y val="7.9404466501240695E-2"/>
          <c:w val="0.90657688368222267"/>
          <c:h val="0.605628651257302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'Процена удела адм тр у БДП'!$P$5</c:f>
              <c:strCache>
                <c:ptCount val="1"/>
                <c:pt idx="0">
                  <c:v>Горња граница АТ (претпоставка виших плата и режијских трошкова)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БДП'!$Q$4:$W$4</c:f>
              <c:numCache>
                <c:formatCode>General</c:formatCode>
                <c:ptCount val="7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</c:numCache>
            </c:numRef>
          </c:cat>
          <c:val>
            <c:numRef>
              <c:f>'Процена удела адм тр у БДП'!$Q$5:$W$5</c:f>
              <c:numCache>
                <c:formatCode>0.00%</c:formatCode>
                <c:ptCount val="7"/>
                <c:pt idx="0">
                  <c:v>6.7999999999999996E-3</c:v>
                </c:pt>
                <c:pt idx="1">
                  <c:v>5.7999999999999996E-3</c:v>
                </c:pt>
                <c:pt idx="2">
                  <c:v>5.7999999999999996E-3</c:v>
                </c:pt>
                <c:pt idx="3">
                  <c:v>5.1999999999999998E-3</c:v>
                </c:pt>
                <c:pt idx="4">
                  <c:v>5.1999999999999998E-3</c:v>
                </c:pt>
                <c:pt idx="5">
                  <c:v>5.0000000000000001E-3</c:v>
                </c:pt>
                <c:pt idx="6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1-4227-813F-AF63C33C6D03}"/>
            </c:ext>
          </c:extLst>
        </c:ser>
        <c:ser>
          <c:idx val="1"/>
          <c:order val="1"/>
          <c:tx>
            <c:strRef>
              <c:f>'Процена удела адм тр у БДП'!$P$6</c:f>
              <c:strCache>
                <c:ptCount val="1"/>
                <c:pt idx="0">
                  <c:v>Доња граница АТ (претпоставка виших плата и режијских трошкова)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БДП'!$Q$4:$W$4</c:f>
              <c:numCache>
                <c:formatCode>General</c:formatCode>
                <c:ptCount val="7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</c:numCache>
            </c:numRef>
          </c:cat>
          <c:val>
            <c:numRef>
              <c:f>'Процена удела адм тр у БДП'!$Q$6:$W$6</c:f>
              <c:numCache>
                <c:formatCode>0.00%</c:formatCode>
                <c:ptCount val="7"/>
                <c:pt idx="0">
                  <c:v>5.5999999999999999E-3</c:v>
                </c:pt>
                <c:pt idx="1">
                  <c:v>4.8999999999999998E-3</c:v>
                </c:pt>
                <c:pt idx="2">
                  <c:v>4.8999999999999998E-3</c:v>
                </c:pt>
                <c:pt idx="3">
                  <c:v>4.4999999999999997E-3</c:v>
                </c:pt>
                <c:pt idx="4">
                  <c:v>4.3E-3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31-4227-813F-AF63C33C6D03}"/>
            </c:ext>
          </c:extLst>
        </c:ser>
        <c:ser>
          <c:idx val="2"/>
          <c:order val="2"/>
          <c:tx>
            <c:strRef>
              <c:f>'Процена удела адм тр у БДП'!$P$7</c:f>
              <c:strCache>
                <c:ptCount val="1"/>
                <c:pt idx="0">
                  <c:v>АТ након примене правила (80:20) као % БДП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БДП'!$Q$4:$W$4</c:f>
              <c:numCache>
                <c:formatCode>General</c:formatCode>
                <c:ptCount val="7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</c:numCache>
            </c:numRef>
          </c:cat>
          <c:val>
            <c:numRef>
              <c:f>'Процена удела адм тр у БДП'!$Q$7:$W$7</c:f>
              <c:numCache>
                <c:formatCode>0.00%</c:formatCode>
                <c:ptCount val="7"/>
                <c:pt idx="0">
                  <c:v>5.7000000000000002E-3</c:v>
                </c:pt>
                <c:pt idx="1">
                  <c:v>4.7999999999999996E-3</c:v>
                </c:pt>
                <c:pt idx="2">
                  <c:v>4.7999999999999996E-3</c:v>
                </c:pt>
                <c:pt idx="3">
                  <c:v>4.5999999999999999E-3</c:v>
                </c:pt>
                <c:pt idx="4">
                  <c:v>4.3E-3</c:v>
                </c:pt>
                <c:pt idx="5">
                  <c:v>5.0000000000000001E-3</c:v>
                </c:pt>
                <c:pt idx="6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31-4227-813F-AF63C33C6D03}"/>
            </c:ext>
          </c:extLst>
        </c:ser>
        <c:ser>
          <c:idx val="3"/>
          <c:order val="3"/>
          <c:tx>
            <c:strRef>
              <c:f>'Процена удела адм тр у БДП'!$P$8</c:f>
              <c:strCache>
                <c:ptCount val="1"/>
                <c:pt idx="0">
                  <c:v>Обрачунати АТ као % БДП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'Процена удела адм тр у БДП'!$Q$4:$W$4</c:f>
              <c:numCache>
                <c:formatCode>General</c:formatCode>
                <c:ptCount val="7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</c:numCache>
            </c:numRef>
          </c:cat>
          <c:val>
            <c:numRef>
              <c:f>'Процена удела адм тр у БДП'!$Q$8:$W$8</c:f>
              <c:numCache>
                <c:formatCode>0.00%</c:formatCode>
                <c:ptCount val="7"/>
                <c:pt idx="0">
                  <c:v>2.2599999999999999E-2</c:v>
                </c:pt>
                <c:pt idx="1">
                  <c:v>1.95E-2</c:v>
                </c:pt>
                <c:pt idx="2">
                  <c:v>1.9300000000000001E-2</c:v>
                </c:pt>
                <c:pt idx="3">
                  <c:v>1.8100000000000002E-2</c:v>
                </c:pt>
                <c:pt idx="4">
                  <c:v>1.7299999999999999E-2</c:v>
                </c:pt>
                <c:pt idx="5">
                  <c:v>2.01E-2</c:v>
                </c:pt>
                <c:pt idx="6">
                  <c:v>1.95E-2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31-4227-813F-AF63C33C6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7124544"/>
        <c:axId val="757098752"/>
      </c:barChart>
      <c:lineChart>
        <c:grouping val="standard"/>
        <c:varyColors val="0"/>
        <c:ser>
          <c:idx val="4"/>
          <c:order val="4"/>
          <c:tx>
            <c:strRef>
              <c:f>'Процена удела адм тр у БДП'!$P$9</c:f>
              <c:strCache>
                <c:ptCount val="1"/>
                <c:pt idx="0">
                  <c:v>Процењени АТ као % БДП</c:v>
                </c:pt>
              </c:strCache>
            </c:strRef>
          </c:tx>
          <c:spPr>
            <a:ln w="3492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016260162601626E-2"/>
                  <c:y val="-3.3085194375516956E-2"/>
                </c:manualLayout>
              </c:layout>
              <c:tx>
                <c:rich>
                  <a:bodyPr/>
                  <a:lstStyle/>
                  <a:p>
                    <a:fld id="{9320AE89-F27B-4A0A-8537-F65580E6FE0D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D31-4227-813F-AF63C33C6D03}"/>
                </c:ext>
              </c:extLst>
            </c:dLbl>
            <c:dLbl>
              <c:idx val="1"/>
              <c:layout>
                <c:manualLayout>
                  <c:x val="-2.4390243902439025E-2"/>
                  <c:y val="-3.3085194375516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31-4227-813F-AF63C33C6D03}"/>
                </c:ext>
              </c:extLst>
            </c:dLbl>
            <c:dLbl>
              <c:idx val="2"/>
              <c:layout>
                <c:manualLayout>
                  <c:x val="-4.0650406504065116E-2"/>
                  <c:y val="-2.977667493796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31-4227-813F-AF63C33C6D03}"/>
                </c:ext>
              </c:extLst>
            </c:dLbl>
            <c:dLbl>
              <c:idx val="3"/>
              <c:layout>
                <c:manualLayout>
                  <c:x val="-3.0487804878048856E-2"/>
                  <c:y val="-2.977667493796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31-4227-813F-AF63C33C6D03}"/>
                </c:ext>
              </c:extLst>
            </c:dLbl>
            <c:dLbl>
              <c:idx val="4"/>
              <c:layout>
                <c:manualLayout>
                  <c:x val="-2.032520325203252E-2"/>
                  <c:y val="-2.977667493796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31-4227-813F-AF63C33C6D03}"/>
                </c:ext>
              </c:extLst>
            </c:dLbl>
            <c:dLbl>
              <c:idx val="5"/>
              <c:layout>
                <c:manualLayout>
                  <c:x val="-2.0325203252032522E-3"/>
                  <c:y val="-1.9851116625310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31-4227-813F-AF63C33C6D03}"/>
                </c:ext>
              </c:extLst>
            </c:dLbl>
            <c:dLbl>
              <c:idx val="6"/>
              <c:layout>
                <c:manualLayout>
                  <c:x val="-2.2357723577235922E-2"/>
                  <c:y val="-2.64681555004135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D31-4227-813F-AF63C33C6D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'Процена удела адм тр у БДП'!$Q$4:$W$4</c:f>
              <c:numCache>
                <c:formatCode>General</c:formatCode>
                <c:ptCount val="7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</c:numCache>
            </c:numRef>
          </c:cat>
          <c:val>
            <c:numRef>
              <c:f>'Процена удела адм тр у БДП'!$Q$9:$W$9</c:f>
              <c:numCache>
                <c:formatCode>0.00%</c:formatCode>
                <c:ptCount val="7"/>
                <c:pt idx="0">
                  <c:v>4.07E-2</c:v>
                </c:pt>
                <c:pt idx="1">
                  <c:v>3.5000000000000003E-2</c:v>
                </c:pt>
                <c:pt idx="2">
                  <c:v>3.4799999999999998E-2</c:v>
                </c:pt>
                <c:pt idx="3">
                  <c:v>3.2399999999999998E-2</c:v>
                </c:pt>
                <c:pt idx="4">
                  <c:v>3.1099999999999999E-2</c:v>
                </c:pt>
                <c:pt idx="5">
                  <c:v>3.0099999999999998E-2</c:v>
                </c:pt>
                <c:pt idx="6">
                  <c:v>2.9499999999999998E-2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D31-4227-813F-AF63C33C6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7124544"/>
        <c:axId val="757098752"/>
      </c:lineChart>
      <c:catAx>
        <c:axId val="757124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gradFill>
            <a:gsLst>
              <a:gs pos="0">
                <a:schemeClr val="accent3">
                  <a:lumMod val="5000"/>
                  <a:lumOff val="95000"/>
                  <a:alpha val="96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098752"/>
        <c:crosses val="autoZero"/>
        <c:auto val="1"/>
        <c:lblAlgn val="ctr"/>
        <c:lblOffset val="100"/>
        <c:noMultiLvlLbl val="0"/>
      </c:catAx>
      <c:valAx>
        <c:axId val="7570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7124544"/>
        <c:crosses val="autoZero"/>
        <c:crossBetween val="between"/>
      </c:valAx>
      <c:spPr>
        <a:pattFill prst="ltDnDiag">
          <a:fgClr>
            <a:schemeClr val="bg1">
              <a:lumMod val="85000"/>
            </a:schemeClr>
          </a:fgClr>
          <a:bgClr>
            <a:schemeClr val="bg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7671723961334104E-3"/>
          <c:y val="0.76377770396566436"/>
          <c:w val="0.9539806990589591"/>
          <c:h val="0.205508815120194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D2F7DF3D-88DC-4A20-A587-8570A0EDF17B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573-4504-9F07-E1A7C04C5D6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2E4AF1B-6F37-42D4-B926-C8A6F92126A8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573-4504-9F07-E1A7C04C5D6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4B54220-6CED-431E-BE11-5B841CD6823F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573-4504-9F07-E1A7C04C5D6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ABCD4AB-47AF-452F-9274-3541AA00B264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573-4504-9F07-E1A7C04C5D6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E11BD75-0CCB-4427-8CB9-6B6AAA640B3E}" type="VALUE">
                      <a:rPr lang="en-US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573-4504-9F07-E1A7C04C5D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'Смањење АТ у процентним поенима'!$P$3:$V$3</c:f>
              <c:numCache>
                <c:formatCode>General</c:formatCode>
                <c:ptCount val="7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  <c:pt idx="6">
                  <c:v>2021</c:v>
                </c:pt>
              </c:numCache>
            </c:numRef>
          </c:cat>
          <c:val>
            <c:numRef>
              <c:f>'Смањење АТ у процентним поенима'!$P$4:$V$4</c:f>
              <c:numCache>
                <c:formatCode>0.0</c:formatCode>
                <c:ptCount val="7"/>
                <c:pt idx="1">
                  <c:v>-14</c:v>
                </c:pt>
                <c:pt idx="2" formatCode="General">
                  <c:v>-14.5</c:v>
                </c:pt>
                <c:pt idx="3" formatCode="General">
                  <c:v>-19.8</c:v>
                </c:pt>
                <c:pt idx="4" formatCode="General">
                  <c:v>-23.6</c:v>
                </c:pt>
                <c:pt idx="5">
                  <c:v>-26</c:v>
                </c:pt>
                <c:pt idx="6">
                  <c:v>-27.5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573-4504-9F07-E1A7C04C5D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6967744"/>
        <c:axId val="896966912"/>
      </c:barChart>
      <c:catAx>
        <c:axId val="8969677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966912"/>
        <c:crosses val="autoZero"/>
        <c:auto val="0"/>
        <c:lblAlgn val="ctr"/>
        <c:lblOffset val="100"/>
        <c:noMultiLvlLbl val="0"/>
      </c:catAx>
      <c:valAx>
        <c:axId val="89696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prstDash val="sysDot"/>
              <a:round/>
            </a:ln>
            <a:effectLst>
              <a:outerShdw blurRad="50800" dist="50800" dir="5400000" algn="ctr" rotWithShape="0">
                <a:schemeClr val="bg1">
                  <a:lumMod val="85000"/>
                </a:schemeClr>
              </a:outerShdw>
            </a:effectLst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6967744"/>
        <c:crosses val="autoZero"/>
        <c:crossBetween val="between"/>
      </c:valAx>
      <c:spPr>
        <a:pattFill prst="ltDnDiag">
          <a:fgClr>
            <a:schemeClr val="bg1">
              <a:lumMod val="85000"/>
            </a:schemeClr>
          </a:fgClr>
          <a:bgClr>
            <a:schemeClr val="bg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D63-42C4-A2A4-5571B558827F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D63-42C4-A2A4-5571B558827F}"/>
              </c:ext>
            </c:extLst>
          </c:dPt>
          <c:dPt>
            <c:idx val="2"/>
            <c:bubble3D val="0"/>
            <c:spPr>
              <a:solidFill>
                <a:srgbClr val="FFCCCC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D63-42C4-A2A4-5571B558827F}"/>
              </c:ext>
            </c:extLst>
          </c:dPt>
          <c:dPt>
            <c:idx val="3"/>
            <c:bubble3D val="0"/>
            <c:spPr>
              <a:solidFill>
                <a:srgbClr val="FFCCFF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D63-42C4-A2A4-5571B558827F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D63-42C4-A2A4-5571B558827F}"/>
              </c:ext>
            </c:extLst>
          </c:dPt>
          <c:dPt>
            <c:idx val="5"/>
            <c:bubble3D val="0"/>
            <c:spPr>
              <a:solidFill>
                <a:srgbClr val="FF7C8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D63-42C4-A2A4-5571B558827F}"/>
              </c:ext>
            </c:extLst>
          </c:dPt>
          <c:dPt>
            <c:idx val="6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D63-42C4-A2A4-5571B558827F}"/>
              </c:ext>
            </c:extLst>
          </c:dPt>
          <c:dLbls>
            <c:dLbl>
              <c:idx val="0"/>
              <c:layout>
                <c:manualLayout>
                  <c:x val="7.71513353115727E-2"/>
                  <c:y val="-1.81405895691609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ED07F3B-C3E4-402B-970D-A8BAAC1A6164}" type="CATEGORYNAME">
                      <a:rPr lang="sr-Cyrl-RS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>
                        <a:solidFill>
                          <a:sysClr val="windowText" lastClr="000000"/>
                        </a:solidFill>
                      </a:rPr>
                      <a:t>, </a:t>
                    </a:r>
                    <a:fld id="{FC1ECC58-213F-45FF-A6C8-95E03A44AE0B}" type="VALUE">
                      <a:rPr lang="sr-Cyrl-RS" baseline="0">
                        <a:solidFill>
                          <a:sysClr val="windowText" lastClr="000000"/>
                        </a:solidFill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>
                        <a:solidFill>
                          <a:sysClr val="windowText" lastClr="000000"/>
                        </a:solidFill>
                      </a:rPr>
                      <a:t>%</a:t>
                    </a:r>
                  </a:p>
                  <a:p>
                    <a:pPr>
                      <a:defRPr>
                        <a:solidFill>
                          <a:sysClr val="windowText" lastClr="000000"/>
                        </a:solidFill>
                      </a:defRPr>
                    </a:pP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D63-42C4-A2A4-5571B558827F}"/>
                </c:ext>
              </c:extLst>
            </c:dLbl>
            <c:dLbl>
              <c:idx val="1"/>
              <c:layout>
                <c:manualLayout>
                  <c:x val="-3.337725076855512E-2"/>
                  <c:y val="0.236162361623616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BE35985-8A40-4C3F-B172-5EA41A30BF8F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32B96146-F7A6-4A6A-9991-FE3C25CE57D6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D63-42C4-A2A4-5571B558827F}"/>
                </c:ext>
              </c:extLst>
            </c:dLbl>
            <c:dLbl>
              <c:idx val="2"/>
              <c:layout>
                <c:manualLayout>
                  <c:x val="-8.4321475625823455E-2"/>
                  <c:y val="0.100861008610086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2013640-4702-4242-84A1-E5818D9CE3D3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785B4AB2-6AD7-49A7-A72B-CFE2AA9F3F32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D63-42C4-A2A4-5571B558827F}"/>
                </c:ext>
              </c:extLst>
            </c:dLbl>
            <c:dLbl>
              <c:idx val="3"/>
              <c:layout>
                <c:manualLayout>
                  <c:x val="-0.22012581341625978"/>
                  <c:y val="-2.46002460024600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2B76128-A0FC-49C5-98F5-877470A5CCE7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E7F54D1A-4374-4CE4-948B-AD2E00E35551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D63-42C4-A2A4-5571B558827F}"/>
                </c:ext>
              </c:extLst>
            </c:dLbl>
            <c:dLbl>
              <c:idx val="4"/>
              <c:layout>
                <c:manualLayout>
                  <c:x val="-0.11477988842419262"/>
                  <c:y val="-2.78745695582996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BD871A-BED9-47DB-B4B1-B665A1E60B02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E0F508D7-9139-47E3-A74A-31F63F54733D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D63-42C4-A2A4-5571B558827F}"/>
                </c:ext>
              </c:extLst>
            </c:dLbl>
            <c:dLbl>
              <c:idx val="5"/>
              <c:layout>
                <c:manualLayout>
                  <c:x val="2.8301890296376257E-2"/>
                  <c:y val="-2.787456955829964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8FAD3D8-6A05-48EE-8316-1E40A5D2B3FD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81473025-4C1A-481A-BDBF-0D1F81EEACB4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D63-42C4-A2A4-5571B558827F}"/>
                </c:ext>
              </c:extLst>
            </c:dLbl>
            <c:dLbl>
              <c:idx val="6"/>
              <c:layout>
                <c:manualLayout>
                  <c:x val="0.1543026706231454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0A5E337-081B-4FFB-A141-DB8FEF8FA588}" type="CATEGORYNAME">
                      <a:rPr lang="sr-Cyrl-RS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[CATEGORY NAME]</a:t>
                    </a:fld>
                    <a:r>
                      <a:rPr lang="sr-Cyrl-RS" baseline="0"/>
                      <a:t>, </a:t>
                    </a:r>
                    <a:fld id="{68D436B7-C062-4968-8C92-540C5E2A4589}" type="VALUE">
                      <a:rPr lang="sr-Cyrl-RS" baseline="0"/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[VALUE]</a:t>
                    </a:fld>
                    <a:r>
                      <a:rPr lang="sr-Cyrl-RS" baseline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D63-42C4-A2A4-5571B55882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обрачунатих админ тр'!$R$4:$X$4</c:f>
              <c:strCache>
                <c:ptCount val="7"/>
                <c:pt idx="0">
                  <c:v>Порези и књиговодство</c:v>
                </c:pt>
                <c:pt idx="1">
                  <c:v>Разно</c:v>
                </c:pt>
                <c:pt idx="2">
                  <c:v>Царински поступци</c:v>
                </c:pt>
                <c:pt idx="3">
                  <c:v>Регистрације</c:v>
                </c:pt>
                <c:pt idx="4">
                  <c:v>Радно право</c:v>
                </c:pt>
                <c:pt idx="5">
                  <c:v>Саобраћај</c:v>
                </c:pt>
                <c:pt idx="6">
                  <c:v>Инспекције</c:v>
                </c:pt>
              </c:strCache>
            </c:strRef>
          </c:cat>
          <c:val>
            <c:numRef>
              <c:f>'Структура обрачунатих админ тр'!$R$5:$X$5</c:f>
              <c:numCache>
                <c:formatCode>General</c:formatCode>
                <c:ptCount val="7"/>
                <c:pt idx="0">
                  <c:v>69.87</c:v>
                </c:pt>
                <c:pt idx="1">
                  <c:v>12.29</c:v>
                </c:pt>
                <c:pt idx="2">
                  <c:v>12.06</c:v>
                </c:pt>
                <c:pt idx="3">
                  <c:v>1.96</c:v>
                </c:pt>
                <c:pt idx="4">
                  <c:v>2.75</c:v>
                </c:pt>
                <c:pt idx="5">
                  <c:v>0.56000000000000005</c:v>
                </c:pt>
                <c:pt idx="6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D63-42C4-A2A4-5571B558827F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'Промена удела обрач адм тр НОВИ'!$Q$13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НОВИ'!$R$12:$V$12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'Промена удела обрач адм тр НОВИ'!$R$13:$V$13</c:f>
              <c:numCache>
                <c:formatCode>0.00%</c:formatCode>
                <c:ptCount val="5"/>
                <c:pt idx="0">
                  <c:v>1.2500000000000001E-2</c:v>
                </c:pt>
                <c:pt idx="1">
                  <c:v>5.9999999999999995E-4</c:v>
                </c:pt>
                <c:pt idx="2">
                  <c:v>1.1000000000000001E-3</c:v>
                </c:pt>
                <c:pt idx="3">
                  <c:v>1.1999999999999999E-3</c:v>
                </c:pt>
                <c:pt idx="4">
                  <c:v>4.1000000000000003E-3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85-41BD-A970-90B03369208D}"/>
            </c:ext>
          </c:extLst>
        </c:ser>
        <c:ser>
          <c:idx val="1"/>
          <c:order val="1"/>
          <c:tx>
            <c:strRef>
              <c:f>'Промена удела обрач адм тр НОВИ'!$Q$14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FF9966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НОВИ'!$R$12:$V$12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'Промена удела обрач адм тр НОВИ'!$R$14:$V$14</c:f>
              <c:numCache>
                <c:formatCode>0.00%</c:formatCode>
                <c:ptCount val="5"/>
                <c:pt idx="0">
                  <c:v>1.2200000000000001E-2</c:v>
                </c:pt>
                <c:pt idx="1">
                  <c:v>5.9999999999999995E-4</c:v>
                </c:pt>
                <c:pt idx="2">
                  <c:v>1.2999999999999999E-3</c:v>
                </c:pt>
                <c:pt idx="3">
                  <c:v>1.2999999999999999E-3</c:v>
                </c:pt>
                <c:pt idx="4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85-41BD-A970-90B03369208D}"/>
            </c:ext>
          </c:extLst>
        </c:ser>
        <c:ser>
          <c:idx val="2"/>
          <c:order val="2"/>
          <c:tx>
            <c:strRef>
              <c:f>'Промена удела обрач адм тр НОВИ'!$Q$15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6699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НОВИ'!$R$12:$V$12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'Промена удела обрач адм тр НОВИ'!$R$15:$V$15</c:f>
              <c:numCache>
                <c:formatCode>0.00%</c:formatCode>
                <c:ptCount val="5"/>
                <c:pt idx="0">
                  <c:v>1.1900000000000001E-2</c:v>
                </c:pt>
                <c:pt idx="1">
                  <c:v>4.0000000000000002E-4</c:v>
                </c:pt>
                <c:pt idx="2">
                  <c:v>1.2999999999999999E-3</c:v>
                </c:pt>
                <c:pt idx="3">
                  <c:v>8.0000000000000004E-4</c:v>
                </c:pt>
                <c:pt idx="4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85-41BD-A970-90B03369208D}"/>
            </c:ext>
          </c:extLst>
        </c:ser>
        <c:ser>
          <c:idx val="3"/>
          <c:order val="3"/>
          <c:tx>
            <c:strRef>
              <c:f>'Промена удела обрач адм тр НОВИ'!$Q$16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99FF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НОВИ'!$R$12:$V$12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'Промена удела обрач адм тр НОВИ'!$R$16:$V$16</c:f>
              <c:numCache>
                <c:formatCode>0.00%</c:formatCode>
                <c:ptCount val="5"/>
                <c:pt idx="0">
                  <c:v>1.09E-2</c:v>
                </c:pt>
                <c:pt idx="1">
                  <c:v>5.9999999999999995E-4</c:v>
                </c:pt>
                <c:pt idx="2">
                  <c:v>1.4E-3</c:v>
                </c:pt>
                <c:pt idx="3">
                  <c:v>6.9999999999999999E-4</c:v>
                </c:pt>
                <c:pt idx="4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85-41BD-A970-90B03369208D}"/>
            </c:ext>
          </c:extLst>
        </c:ser>
        <c:ser>
          <c:idx val="4"/>
          <c:order val="4"/>
          <c:tx>
            <c:strRef>
              <c:f>'Промена удела обрач адм тр НОВИ'!$Q$17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НОВИ'!$R$12:$V$12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'Промена удела обрач адм тр НОВИ'!$R$17:$V$17</c:f>
              <c:numCache>
                <c:formatCode>0.00%</c:formatCode>
                <c:ptCount val="5"/>
                <c:pt idx="0">
                  <c:v>1.44E-2</c:v>
                </c:pt>
                <c:pt idx="1">
                  <c:v>5.0000000000000001E-4</c:v>
                </c:pt>
                <c:pt idx="2">
                  <c:v>2.3E-3</c:v>
                </c:pt>
                <c:pt idx="3">
                  <c:v>5.0000000000000001E-4</c:v>
                </c:pt>
                <c:pt idx="4">
                  <c:v>2.3E-3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85-41BD-A970-90B03369208D}"/>
            </c:ext>
          </c:extLst>
        </c:ser>
        <c:ser>
          <c:idx val="5"/>
          <c:order val="5"/>
          <c:tx>
            <c:strRef>
              <c:f>'Промена удела обрач адм тр НОВИ'!$Q$18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990000"/>
            </a:solidFill>
            <a:ln>
              <a:noFill/>
            </a:ln>
            <a:effectLst/>
          </c:spPr>
          <c:invertIfNegative val="0"/>
          <c:cat>
            <c:strRef>
              <c:f>'Промена удела обрач адм тр НОВИ'!$R$12:$V$12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'Промена удела обрач адм тр НОВИ'!$R$18:$V$18</c:f>
              <c:numCache>
                <c:formatCode>0.00%</c:formatCode>
                <c:ptCount val="5"/>
                <c:pt idx="0">
                  <c:v>1.37E-2</c:v>
                </c:pt>
                <c:pt idx="1">
                  <c:v>4.0000000000000002E-4</c:v>
                </c:pt>
                <c:pt idx="2">
                  <c:v>2.3999999999999998E-3</c:v>
                </c:pt>
                <c:pt idx="3">
                  <c:v>5.0000000000000001E-4</c:v>
                </c:pt>
                <c:pt idx="4">
                  <c:v>2.5000000000000001E-3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85-41BD-A970-90B033692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91149839"/>
        <c:axId val="291148591"/>
      </c:barChart>
      <c:catAx>
        <c:axId val="291149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148591"/>
        <c:crosses val="autoZero"/>
        <c:auto val="1"/>
        <c:lblAlgn val="ctr"/>
        <c:lblOffset val="100"/>
        <c:noMultiLvlLbl val="0"/>
      </c:catAx>
      <c:valAx>
        <c:axId val="291148591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prstDash val="sysDash"/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1149839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rgbClr val="E6E3E9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6473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7545" y="3426463"/>
            <a:ext cx="8559800" cy="1016000"/>
          </a:xfrm>
        </p:spPr>
        <p:txBody>
          <a:bodyPr lIns="0" tIns="45720" rIns="0" bIns="0" anchor="t">
            <a:noAutofit/>
          </a:bodyPr>
          <a:lstStyle>
            <a:lvl1pPr algn="l">
              <a:lnSpc>
                <a:spcPts val="3733"/>
              </a:lnSpc>
              <a:defRPr sz="4533" b="1" cap="all" spc="0" baseline="0">
                <a:latin typeface="Arial Narrow" panose="020B0606020202030204" pitchFamily="34" charset="0"/>
              </a:defRPr>
            </a:lvl1pPr>
          </a:lstStyle>
          <a:p>
            <a:r>
              <a:rPr lang="sr-Cyrl-CS" dirty="0"/>
              <a:t>Наслов презентације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0720" y="4506807"/>
            <a:ext cx="8534400" cy="8763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dirty="0"/>
              <a:t>Поднаслов презентације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50720" y="6035675"/>
            <a:ext cx="140208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b="1" spc="187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F8766AB1-CF54-4F06-92FE-088C558D8B62}" type="datetimeFigureOut">
              <a:rPr lang="en-GB" smtClean="0"/>
              <a:pPr/>
              <a:t>23/12/2022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3454400" y="6035040"/>
            <a:ext cx="2336800" cy="36576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600" b="1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sr-Cyrl-CS" dirty="0"/>
              <a:t>Локација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35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Cyrl-CS" dirty="0"/>
              <a:t>Наслов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84000" y="279400"/>
            <a:ext cx="406400" cy="365125"/>
          </a:xfrm>
        </p:spPr>
        <p:txBody>
          <a:bodyPr/>
          <a:lstStyle/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736600" y="1836737"/>
            <a:ext cx="109474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3"/>
            <a:ext cx="12192000" cy="5705856"/>
          </a:xfrm>
          <a:prstGeom prst="rect">
            <a:avLst/>
          </a:prstGeom>
          <a:solidFill>
            <a:srgbClr val="D839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r-Cyrl-CS" dirty="0"/>
              <a:t>Наслов поглавља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0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2"/>
          <p:cNvSpPr>
            <a:spLocks noGrp="1"/>
          </p:cNvSpPr>
          <p:nvPr>
            <p:ph idx="13" hasCustomPrompt="1"/>
          </p:nvPr>
        </p:nvSpPr>
        <p:spPr>
          <a:xfrm>
            <a:off x="736602" y="1836737"/>
            <a:ext cx="5257799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idx="1" hasCustomPrompt="1"/>
          </p:nvPr>
        </p:nvSpPr>
        <p:spPr>
          <a:xfrm>
            <a:off x="6400800" y="1836737"/>
            <a:ext cx="52578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1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sr-Cyrl-CS" dirty="0"/>
              <a:t>Наслов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0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0"/>
            <a:ext cx="3556000" cy="365125"/>
          </a:xfrm>
          <a:prstGeom prst="rect">
            <a:avLst/>
          </a:prstGeom>
        </p:spPr>
        <p:txBody>
          <a:bodyPr/>
          <a:lstStyle/>
          <a:p>
            <a:fld id="{F8766AB1-CF54-4F06-92FE-088C558D8B62}" type="datetimeFigureOut">
              <a:rPr lang="en-GB" smtClean="0"/>
              <a:pPr/>
              <a:t>23/12/2022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2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4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6473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7545" y="3426463"/>
            <a:ext cx="8559800" cy="1016000"/>
          </a:xfrm>
        </p:spPr>
        <p:txBody>
          <a:bodyPr lIns="0" tIns="45720" rIns="0" bIns="0" anchor="t">
            <a:noAutofit/>
          </a:bodyPr>
          <a:lstStyle>
            <a:lvl1pPr algn="l">
              <a:lnSpc>
                <a:spcPts val="3733"/>
              </a:lnSpc>
              <a:defRPr sz="4533" b="1" cap="all" spc="0" baseline="0">
                <a:latin typeface="+mn-lt"/>
              </a:defRPr>
            </a:lvl1pPr>
          </a:lstStyle>
          <a:p>
            <a:r>
              <a:rPr lang="sr-Cyrl-CS" dirty="0"/>
              <a:t>Наслов презентације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0720" y="4506807"/>
            <a:ext cx="8534400" cy="8763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dirty="0"/>
              <a:t>Поднаслов презентације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50720" y="6035675"/>
            <a:ext cx="140208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b="1" spc="187" baseline="0">
                <a:solidFill>
                  <a:schemeClr val="tx1"/>
                </a:solidFill>
              </a:defRPr>
            </a:lvl1pPr>
          </a:lstStyle>
          <a:p>
            <a:fld id="{9C85A252-3C35-4AA2-8A92-D33344637FFB}" type="datetime1">
              <a:rPr lang="sr-Latn-RS" smtClean="0"/>
              <a:pPr/>
              <a:t>23.12.2022.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3454400" y="6035040"/>
            <a:ext cx="2336800" cy="36576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600" b="1" baseline="0"/>
            </a:lvl1pPr>
          </a:lstStyle>
          <a:p>
            <a:pPr lvl="0"/>
            <a:r>
              <a:rPr lang="sr-Cyrl-CS" dirty="0"/>
              <a:t>Локација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2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r-Cyrl-CS" dirty="0"/>
              <a:t>Наслов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1836737"/>
            <a:ext cx="109474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300" y="307975"/>
            <a:ext cx="5080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 b="1" i="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672667"/>
            <a:ext cx="12191996" cy="118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9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121917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914377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sjp.gov.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8794" y="3426463"/>
            <a:ext cx="10174310" cy="1016000"/>
          </a:xfrm>
        </p:spPr>
        <p:txBody>
          <a:bodyPr>
            <a:normAutofit/>
          </a:bodyPr>
          <a:lstStyle/>
          <a:p>
            <a:r>
              <a:rPr lang="sr-Cyrl-RS" sz="3200" dirty="0">
                <a:solidFill>
                  <a:schemeClr val="bg1"/>
                </a:solidFill>
              </a:rPr>
              <a:t>Резултати мерења административних трошкова у Републици Србији 2010-2021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0100" y="5095031"/>
            <a:ext cx="3879668" cy="365125"/>
          </a:xfrm>
        </p:spPr>
        <p:txBody>
          <a:bodyPr/>
          <a:lstStyle/>
          <a:p>
            <a:r>
              <a:rPr lang="sr-Cyrl-RS" sz="2400" spc="0" dirty="0">
                <a:solidFill>
                  <a:schemeClr val="bg1"/>
                </a:solidFill>
              </a:rPr>
              <a:t>новембар 2022. године</a:t>
            </a:r>
            <a:endParaRPr lang="en-US" sz="2400" spc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56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A4F2F-85EC-42E7-9141-56AD1C7F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Очекиване</a:t>
            </a:r>
            <a:r>
              <a:rPr lang="en-GB" dirty="0"/>
              <a:t> </a:t>
            </a:r>
            <a:r>
              <a:rPr lang="sr-Cyrl-RS" dirty="0"/>
              <a:t>уштеде у будућем периоду</a:t>
            </a:r>
            <a:endParaRPr lang="en-GB" sz="32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93C80-5B53-4F76-A800-AAA649C2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1825625"/>
            <a:ext cx="11597640" cy="4351338"/>
          </a:xfrm>
        </p:spPr>
        <p:txBody>
          <a:bodyPr>
            <a:normAutofit/>
          </a:bodyPr>
          <a:lstStyle/>
          <a:p>
            <a:r>
              <a:rPr lang="ru-RU" sz="2000" dirty="0"/>
              <a:t>Е-</a:t>
            </a:r>
            <a:r>
              <a:rPr lang="ru-RU" sz="2000" dirty="0" err="1"/>
              <a:t>боловање</a:t>
            </a:r>
            <a:endParaRPr lang="ru-RU" sz="2000" dirty="0"/>
          </a:p>
          <a:p>
            <a:pPr lvl="1"/>
            <a:r>
              <a:rPr lang="sr-Cyrl-RS" sz="2000" dirty="0"/>
              <a:t>У току је припрема Нацрта закона и изменама и допунама Закона о здравственом осигурању који би требало да омогући поједностављење поступка који се односи на остваривање права на н</a:t>
            </a:r>
            <a:r>
              <a:rPr lang="ru-RU" sz="2000" dirty="0" err="1"/>
              <a:t>акнаду</a:t>
            </a:r>
            <a:r>
              <a:rPr lang="ru-RU" sz="2000" dirty="0"/>
              <a:t> </a:t>
            </a:r>
            <a:r>
              <a:rPr lang="ru-RU" sz="2000" dirty="0" err="1"/>
              <a:t>зараде</a:t>
            </a:r>
            <a:r>
              <a:rPr lang="ru-RU" sz="2000" dirty="0"/>
              <a:t> </a:t>
            </a:r>
            <a:r>
              <a:rPr lang="ru-RU" sz="2000" dirty="0" err="1"/>
              <a:t>због</a:t>
            </a:r>
            <a:r>
              <a:rPr lang="ru-RU" sz="2000" dirty="0"/>
              <a:t> </a:t>
            </a:r>
            <a:r>
              <a:rPr lang="ru-RU" sz="2000" dirty="0" err="1"/>
              <a:t>привремене</a:t>
            </a:r>
            <a:r>
              <a:rPr lang="ru-RU" sz="2000" dirty="0"/>
              <a:t> </a:t>
            </a:r>
            <a:r>
              <a:rPr lang="ru-RU" sz="2000" dirty="0" err="1"/>
              <a:t>спречености</a:t>
            </a:r>
            <a:r>
              <a:rPr lang="ru-RU" sz="2000" dirty="0"/>
              <a:t> за рад, при чему су </a:t>
            </a:r>
            <a:r>
              <a:rPr lang="ru-RU" sz="2000" dirty="0" err="1"/>
              <a:t>укупне</a:t>
            </a:r>
            <a:r>
              <a:rPr lang="ru-RU" sz="2000" dirty="0"/>
              <a:t> </a:t>
            </a:r>
            <a:r>
              <a:rPr lang="ru-RU" sz="2000" dirty="0" err="1"/>
              <a:t>уштеде</a:t>
            </a:r>
            <a:r>
              <a:rPr lang="ru-RU" sz="2000" dirty="0"/>
              <a:t> </a:t>
            </a:r>
            <a:r>
              <a:rPr lang="ru-RU" sz="2000" dirty="0" err="1"/>
              <a:t>процењене</a:t>
            </a:r>
            <a:r>
              <a:rPr lang="ru-RU" sz="2000" dirty="0"/>
              <a:t> на скоро 660 </a:t>
            </a:r>
            <a:r>
              <a:rPr lang="ru-RU" sz="2000" dirty="0" err="1"/>
              <a:t>милиона</a:t>
            </a:r>
            <a:r>
              <a:rPr lang="ru-RU" sz="2000" dirty="0"/>
              <a:t> РСД;</a:t>
            </a:r>
          </a:p>
          <a:p>
            <a:r>
              <a:rPr lang="ru-RU" sz="2000" dirty="0" err="1">
                <a:solidFill>
                  <a:prstClr val="black"/>
                </a:solidFill>
              </a:rPr>
              <a:t>Дигитализација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поступака</a:t>
            </a:r>
            <a:r>
              <a:rPr lang="ru-RU" sz="2000" dirty="0">
                <a:solidFill>
                  <a:prstClr val="black"/>
                </a:solidFill>
              </a:rPr>
              <a:t> ради </a:t>
            </a:r>
            <a:r>
              <a:rPr lang="ru-RU" sz="2000" dirty="0" err="1">
                <a:solidFill>
                  <a:prstClr val="black"/>
                </a:solidFill>
              </a:rPr>
              <a:t>стимулисања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инвестиција</a:t>
            </a:r>
            <a:r>
              <a:rPr lang="ru-RU" sz="2000" dirty="0">
                <a:solidFill>
                  <a:prstClr val="black"/>
                </a:solidFill>
              </a:rPr>
              <a:t> у </a:t>
            </a:r>
            <a:r>
              <a:rPr lang="ru-RU" sz="2000" dirty="0" err="1">
                <a:solidFill>
                  <a:prstClr val="black"/>
                </a:solidFill>
              </a:rPr>
              <a:t>обновљиве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изворе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енергије</a:t>
            </a:r>
            <a:r>
              <a:rPr lang="ru-RU" sz="2000" dirty="0">
                <a:solidFill>
                  <a:prstClr val="black"/>
                </a:solidFill>
              </a:rPr>
              <a:t>.</a:t>
            </a:r>
          </a:p>
          <a:p>
            <a:pPr lvl="1"/>
            <a:r>
              <a:rPr lang="ru-RU" sz="2000" dirty="0">
                <a:solidFill>
                  <a:prstClr val="black"/>
                </a:solidFill>
              </a:rPr>
              <a:t>У току </a:t>
            </a:r>
            <a:r>
              <a:rPr lang="ru-RU" sz="2000" dirty="0" err="1">
                <a:solidFill>
                  <a:prstClr val="black"/>
                </a:solidFill>
              </a:rPr>
              <a:t>је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дигитализација</a:t>
            </a:r>
            <a:r>
              <a:rPr lang="ru-RU" sz="2000" dirty="0">
                <a:solidFill>
                  <a:prstClr val="black"/>
                </a:solidFill>
              </a:rPr>
              <a:t> 20 </a:t>
            </a:r>
            <a:r>
              <a:rPr lang="ru-RU" sz="2000" dirty="0" err="1">
                <a:solidFill>
                  <a:prstClr val="black"/>
                </a:solidFill>
              </a:rPr>
              <a:t>поступака</a:t>
            </a:r>
            <a:r>
              <a:rPr lang="ru-RU" sz="2000" dirty="0">
                <a:solidFill>
                  <a:prstClr val="black"/>
                </a:solidFill>
              </a:rPr>
              <a:t> у </a:t>
            </a:r>
            <a:r>
              <a:rPr lang="ru-RU" sz="2000" dirty="0" err="1">
                <a:solidFill>
                  <a:prstClr val="black"/>
                </a:solidFill>
              </a:rPr>
              <a:t>надлежности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Министарства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рударства</a:t>
            </a:r>
            <a:r>
              <a:rPr lang="ru-RU" sz="2000" dirty="0">
                <a:solidFill>
                  <a:prstClr val="black"/>
                </a:solidFill>
              </a:rPr>
              <a:t> и </a:t>
            </a:r>
            <a:r>
              <a:rPr lang="ru-RU" sz="2000" dirty="0" err="1">
                <a:solidFill>
                  <a:prstClr val="black"/>
                </a:solidFill>
              </a:rPr>
              <a:t>енергетике</a:t>
            </a:r>
            <a:r>
              <a:rPr lang="ru-RU" sz="2000" dirty="0">
                <a:solidFill>
                  <a:prstClr val="black"/>
                </a:solidFill>
              </a:rPr>
              <a:t> и </a:t>
            </a:r>
            <a:r>
              <a:rPr lang="ru-RU" sz="2000" dirty="0" err="1">
                <a:solidFill>
                  <a:prstClr val="black"/>
                </a:solidFill>
              </a:rPr>
              <a:t>Министарства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заштите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животне</a:t>
            </a:r>
            <a:r>
              <a:rPr lang="ru-RU" sz="2000" dirty="0">
                <a:solidFill>
                  <a:prstClr val="black"/>
                </a:solidFill>
              </a:rPr>
              <a:t> средине, ради </a:t>
            </a:r>
            <a:r>
              <a:rPr lang="ru-RU" sz="2000" dirty="0" err="1">
                <a:solidFill>
                  <a:prstClr val="black"/>
                </a:solidFill>
              </a:rPr>
              <a:t>стимулисања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инвестиција</a:t>
            </a:r>
            <a:r>
              <a:rPr lang="ru-RU" sz="2000" dirty="0">
                <a:solidFill>
                  <a:prstClr val="black"/>
                </a:solidFill>
              </a:rPr>
              <a:t> у </a:t>
            </a:r>
            <a:r>
              <a:rPr lang="ru-RU" sz="2000" dirty="0" err="1">
                <a:solidFill>
                  <a:prstClr val="black"/>
                </a:solidFill>
              </a:rPr>
              <a:t>обновљиве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изворе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енергије</a:t>
            </a:r>
            <a:r>
              <a:rPr lang="ru-RU" sz="2000" dirty="0">
                <a:solidFill>
                  <a:prstClr val="black"/>
                </a:solidFill>
              </a:rPr>
              <a:t>. </a:t>
            </a:r>
            <a:r>
              <a:rPr lang="ru-RU" sz="2000" dirty="0" err="1">
                <a:solidFill>
                  <a:prstClr val="black"/>
                </a:solidFill>
              </a:rPr>
              <a:t>Финансијска</a:t>
            </a:r>
            <a:r>
              <a:rPr lang="ru-RU" sz="2000" dirty="0">
                <a:solidFill>
                  <a:prstClr val="black"/>
                </a:solidFill>
              </a:rPr>
              <a:t> средства за </a:t>
            </a:r>
            <a:r>
              <a:rPr lang="ru-RU" sz="2000" dirty="0" err="1">
                <a:solidFill>
                  <a:prstClr val="black"/>
                </a:solidFill>
              </a:rPr>
              <a:t>спровођење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пројекта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обезбедила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је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Европска</a:t>
            </a:r>
            <a:r>
              <a:rPr lang="ru-RU" sz="2000" dirty="0">
                <a:solidFill>
                  <a:prstClr val="black"/>
                </a:solidFill>
              </a:rPr>
              <a:t> банка за обнову и </a:t>
            </a:r>
            <a:r>
              <a:rPr lang="ru-RU" sz="2000" dirty="0" err="1">
                <a:solidFill>
                  <a:prstClr val="black"/>
                </a:solidFill>
              </a:rPr>
              <a:t>развој</a:t>
            </a:r>
            <a:r>
              <a:rPr lang="ru-RU" sz="2000" dirty="0">
                <a:solidFill>
                  <a:prstClr val="black"/>
                </a:solidFill>
              </a:rPr>
              <a:t> (ЕБРД). </a:t>
            </a:r>
          </a:p>
          <a:p>
            <a:pPr marL="0" indent="0">
              <a:buNone/>
            </a:pP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49645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sz="4400" dirty="0">
                <a:latin typeface="Arial Narrow" panose="020B0606020202030204" pitchFamily="34" charset="0"/>
              </a:rPr>
              <a:t>Хвала на пажњи</a:t>
            </a:r>
          </a:p>
          <a:p>
            <a:pPr marL="0" indent="0" algn="ctr">
              <a:buNone/>
            </a:pPr>
            <a:r>
              <a:rPr lang="en-US" sz="4400" dirty="0">
                <a:latin typeface="Arial Narrow" panose="020B0606020202030204" pitchFamily="34" charset="0"/>
                <a:hlinkClick r:id="rId2"/>
              </a:rPr>
              <a:t>www.rsjp.gov.rs</a:t>
            </a:r>
            <a:r>
              <a:rPr lang="en-US" sz="4400" dirty="0">
                <a:latin typeface="Arial Narrow" panose="020B0606020202030204" pitchFamily="34" charset="0"/>
              </a:rPr>
              <a:t> </a:t>
            </a:r>
            <a:endParaRPr lang="sr-Cyrl-RS" sz="4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08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CDF42-5F25-4689-A020-35DE6214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Обрачун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B2DED-501D-421F-B13A-4D9CCF734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Обрачун је спроведен за 1</a:t>
            </a:r>
            <a:r>
              <a:rPr lang="en-US" dirty="0"/>
              <a:t>03</a:t>
            </a:r>
            <a:r>
              <a:rPr lang="sr-Cyrl-RS" dirty="0"/>
              <a:t> административн</a:t>
            </a:r>
            <a:r>
              <a:rPr lang="en-US" dirty="0"/>
              <a:t>a</a:t>
            </a:r>
            <a:r>
              <a:rPr lang="sr-Cyrl-RS" dirty="0"/>
              <a:t> поступака и </a:t>
            </a:r>
            <a:r>
              <a:rPr lang="en-US" dirty="0"/>
              <a:t>28</a:t>
            </a:r>
            <a:r>
              <a:rPr lang="sr-Cyrl-RS" dirty="0"/>
              <a:t> административних захтева</a:t>
            </a:r>
          </a:p>
          <a:p>
            <a:endParaRPr lang="sr-Cyrl-RS" dirty="0"/>
          </a:p>
          <a:p>
            <a:r>
              <a:rPr lang="sr-Cyrl-RS" dirty="0"/>
              <a:t>Избор најскупљих поступака извршен је на основу анализе више од 2.300 поступака који су уписани у Регистар административних поступака</a:t>
            </a:r>
          </a:p>
          <a:p>
            <a:endParaRPr lang="sr-Cyrl-RS" dirty="0"/>
          </a:p>
          <a:p>
            <a:r>
              <a:rPr lang="sr-Cyrl-RS" dirty="0"/>
              <a:t>Изабрани су поступци и захтеви код којих је претходни обрачун административних трошкова био висок, или су учесталост или сложеност указивали на њихов значај</a:t>
            </a:r>
            <a:r>
              <a:rPr lang="en-US" dirty="0"/>
              <a:t>.</a:t>
            </a:r>
            <a:r>
              <a:rPr lang="sr-Cyrl-RS" dirty="0"/>
              <a:t> У односу на 2019. у узорку је замењено 1</a:t>
            </a:r>
            <a:r>
              <a:rPr lang="sr-Latn-RS" dirty="0"/>
              <a:t>5</a:t>
            </a:r>
            <a:r>
              <a:rPr lang="sr-Cyrl-RS" dirty="0"/>
              <a:t> административних поступака.</a:t>
            </a:r>
          </a:p>
        </p:txBody>
      </p:sp>
    </p:spTree>
    <p:extLst>
      <p:ext uri="{BB962C8B-B14F-4D97-AF65-F5344CB8AC3E}">
        <p14:creationId xmlns:p14="http://schemas.microsoft.com/office/powerpoint/2010/main" val="155962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140E-7CFA-47EE-B241-790DCCAE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Обрачунати и процењени административни трошкови за 2021.годину 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795207-1528-4AA4-960B-33317DF6D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809969"/>
              </p:ext>
            </p:extLst>
          </p:nvPr>
        </p:nvGraphicFramePr>
        <p:xfrm>
          <a:off x="1268083" y="2213094"/>
          <a:ext cx="9005978" cy="220027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7052475">
                  <a:extLst>
                    <a:ext uri="{9D8B030D-6E8A-4147-A177-3AD203B41FA5}">
                      <a16:colId xmlns:a16="http://schemas.microsoft.com/office/drawing/2014/main" val="40091607"/>
                    </a:ext>
                  </a:extLst>
                </a:gridCol>
                <a:gridCol w="1953503">
                  <a:extLst>
                    <a:ext uri="{9D8B030D-6E8A-4147-A177-3AD203B41FA5}">
                      <a16:colId xmlns:a16="http://schemas.microsoft.com/office/drawing/2014/main" val="1905412376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ctr"/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</a:t>
                      </a:r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84704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БДП у текућим ценама (РСД милиони)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</a:t>
                      </a:r>
                      <a:r>
                        <a:rPr lang="en-GB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268</a:t>
                      </a:r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714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598667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Обрачунати административни трошкови у милионима РСД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   </a:t>
                      </a:r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123.</a:t>
                      </a:r>
                      <a:r>
                        <a:rPr lang="sr-Latn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080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448191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Обрачунати АТ као % БДП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1.9</a:t>
                      </a:r>
                      <a:r>
                        <a:rPr lang="sr-Latn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158093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Примена правила 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(80:20)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2.4</a:t>
                      </a:r>
                      <a:r>
                        <a:rPr lang="sr-Latn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3188804"/>
                  </a:ext>
                </a:extLst>
              </a:tr>
              <a:tr h="296474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Увећање за фиксне трошкове (20%)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0.</a:t>
                      </a:r>
                      <a:r>
                        <a:rPr lang="sr-Latn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875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algn="l" defTabSz="1219170" rtl="0" eaLnBrk="1" fontAlgn="ctr" latinLnBrk="0" hangingPunct="1"/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Процењени АТ као % БДП</a:t>
                      </a:r>
                      <a:endParaRPr lang="en-GB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219170" rtl="0" eaLnBrk="1" fontAlgn="ctr" latinLnBrk="0" hangingPunct="1"/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2.95%</a:t>
                      </a:r>
                      <a:endParaRPr lang="en-GB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0004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785347D-359B-4C13-A4F3-70934116F2CF}"/>
              </a:ext>
            </a:extLst>
          </p:cNvPr>
          <p:cNvSpPr txBox="1"/>
          <p:nvPr/>
        </p:nvSpPr>
        <p:spPr>
          <a:xfrm>
            <a:off x="1268083" y="5017715"/>
            <a:ext cx="9005978" cy="411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38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393" y="352276"/>
            <a:ext cx="10889672" cy="823595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Narrow" panose="020B0606020202030204" pitchFamily="34" charset="0"/>
              </a:rPr>
              <a:t>Процена удела административних трошкова у БДП 2010-2021. (у %)</a:t>
            </a:r>
            <a:endParaRPr lang="en-US" sz="2800" dirty="0">
              <a:latin typeface="Arial Narrow" panose="020B0606020202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780CFB-2B4D-43DE-AED0-600993547121}"/>
              </a:ext>
            </a:extLst>
          </p:cNvPr>
          <p:cNvSpPr txBox="1"/>
          <p:nvPr/>
        </p:nvSpPr>
        <p:spPr>
          <a:xfrm>
            <a:off x="648393" y="5186595"/>
            <a:ext cx="11047300" cy="411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048214"/>
              </p:ext>
            </p:extLst>
          </p:nvPr>
        </p:nvGraphicFramePr>
        <p:xfrm>
          <a:off x="955964" y="1097280"/>
          <a:ext cx="10083338" cy="4251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897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Смањење АТ 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процентни</a:t>
            </a:r>
            <a:r>
              <a:rPr lang="sr-Cyrl-RS" sz="3200" dirty="0">
                <a:latin typeface="Arial Narrow" panose="020B0606020202030204" pitchFamily="34" charset="0"/>
              </a:rPr>
              <a:t>м</a:t>
            </a:r>
            <a:r>
              <a:rPr lang="x-none" sz="3200" dirty="0">
                <a:latin typeface="Arial Narrow" panose="020B0606020202030204" pitchFamily="34" charset="0"/>
              </a:rPr>
              <a:t> поени</a:t>
            </a:r>
            <a:r>
              <a:rPr lang="sr-Cyrl-RS" sz="3200" dirty="0">
                <a:latin typeface="Arial Narrow" panose="020B0606020202030204" pitchFamily="34" charset="0"/>
              </a:rPr>
              <a:t>ма (</a:t>
            </a:r>
            <a:r>
              <a:rPr lang="x-none" sz="3200" dirty="0">
                <a:latin typeface="Arial Narrow" panose="020B0606020202030204" pitchFamily="34" charset="0"/>
              </a:rPr>
              <a:t>2010 = 100%)</a:t>
            </a:r>
            <a:endParaRPr lang="en-US" sz="3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4563757"/>
              </p:ext>
            </p:extLst>
          </p:nvPr>
        </p:nvGraphicFramePr>
        <p:xfrm>
          <a:off x="762000" y="1429789"/>
          <a:ext cx="9712036" cy="3732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8229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60401"/>
            <a:ext cx="10922000" cy="661323"/>
          </a:xfrm>
        </p:spPr>
        <p:txBody>
          <a:bodyPr>
            <a:normAutofit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Структура обрачунатих административних трошкова </a:t>
            </a:r>
            <a:r>
              <a:rPr lang="sr-Cyrl-RS" dirty="0"/>
              <a:t>у %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8543335"/>
              </p:ext>
            </p:extLst>
          </p:nvPr>
        </p:nvGraphicFramePr>
        <p:xfrm>
          <a:off x="762000" y="1321724"/>
          <a:ext cx="10468495" cy="4056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749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Промена </a:t>
            </a:r>
            <a:r>
              <a:rPr lang="sr-Cyrl-RS" sz="3200" dirty="0">
                <a:latin typeface="Arial Narrow" panose="020B0606020202030204" pitchFamily="34" charset="0"/>
              </a:rPr>
              <a:t>удела</a:t>
            </a:r>
            <a:r>
              <a:rPr lang="x-none" sz="3200" dirty="0">
                <a:latin typeface="Arial Narrow" panose="020B0606020202030204" pitchFamily="34" charset="0"/>
              </a:rPr>
              <a:t> обрачунатих административних трошкова </a:t>
            </a:r>
            <a:r>
              <a:rPr lang="sr-Cyrl-RS" sz="3200" dirty="0">
                <a:latin typeface="Arial Narrow" panose="020B0606020202030204" pitchFamily="34" charset="0"/>
              </a:rPr>
              <a:t>у БДП - </a:t>
            </a:r>
            <a:r>
              <a:rPr lang="x-none" sz="3200" dirty="0">
                <a:latin typeface="Arial Narrow" panose="020B0606020202030204" pitchFamily="34" charset="0"/>
              </a:rPr>
              <a:t>по областима (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%)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E7B9DA-5CE0-4B5F-8A8E-A205C11C945C}"/>
              </a:ext>
            </a:extLst>
          </p:cNvPr>
          <p:cNvSpPr txBox="1"/>
          <p:nvPr/>
        </p:nvSpPr>
        <p:spPr>
          <a:xfrm>
            <a:off x="648393" y="4989793"/>
            <a:ext cx="10921999" cy="608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9092690"/>
              </p:ext>
            </p:extLst>
          </p:nvPr>
        </p:nvGraphicFramePr>
        <p:xfrm>
          <a:off x="1221971" y="1612670"/>
          <a:ext cx="10282844" cy="3526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59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2173B-E690-4EBA-B7B9-1F4ECB00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Значајне административне уштеде у претходном периоду</a:t>
            </a:r>
            <a:r>
              <a:rPr lang="x-none" dirty="0"/>
              <a:t>?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77574-F5F8-4EE8-A2D8-36F2839FA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RS" sz="2000" dirty="0">
                <a:solidFill>
                  <a:prstClr val="black"/>
                </a:solidFill>
              </a:rPr>
              <a:t>Почетак рада Портала Регистра административних поступака</a:t>
            </a:r>
            <a:r>
              <a:rPr lang="en-US" sz="2000" dirty="0"/>
              <a:t> </a:t>
            </a:r>
            <a:r>
              <a:rPr lang="sr-Cyrl-RS" sz="2000" dirty="0"/>
              <a:t>(РАП)</a:t>
            </a:r>
            <a:endParaRPr lang="en-US" sz="2000" dirty="0">
              <a:solidFill>
                <a:prstClr val="black"/>
              </a:solidFill>
            </a:endParaRPr>
          </a:p>
          <a:p>
            <a:pPr lvl="1" algn="just"/>
            <a:r>
              <a:rPr lang="ru-RU" sz="2000" dirty="0"/>
              <a:t>Портал Регистра </a:t>
            </a:r>
            <a:r>
              <a:rPr lang="ru-RU" sz="2000" dirty="0" err="1"/>
              <a:t>административних</a:t>
            </a:r>
            <a:r>
              <a:rPr lang="ru-RU" sz="2000" dirty="0"/>
              <a:t> </a:t>
            </a:r>
            <a:r>
              <a:rPr lang="ru-RU" sz="2000" dirty="0" err="1"/>
              <a:t>поступака</a:t>
            </a:r>
            <a:r>
              <a:rPr lang="ru-RU" sz="2000" dirty="0"/>
              <a:t> за </a:t>
            </a:r>
            <a:r>
              <a:rPr lang="ru-RU" sz="2000" dirty="0" err="1"/>
              <a:t>привреду</a:t>
            </a:r>
            <a:r>
              <a:rPr lang="ru-RU" sz="2000" dirty="0"/>
              <a:t>, </a:t>
            </a:r>
            <a:r>
              <a:rPr lang="ru-RU" sz="2000" dirty="0" err="1"/>
              <a:t>који</a:t>
            </a:r>
            <a:r>
              <a:rPr lang="ru-RU" sz="2000" dirty="0"/>
              <a:t> </a:t>
            </a:r>
            <a:r>
              <a:rPr lang="ru-RU" sz="2000" dirty="0" err="1"/>
              <a:t>представља</a:t>
            </a:r>
            <a:r>
              <a:rPr lang="ru-RU" sz="2000" dirty="0"/>
              <a:t> </a:t>
            </a:r>
            <a:r>
              <a:rPr lang="ru-RU" sz="2000" dirty="0" err="1"/>
              <a:t>јединствено</a:t>
            </a:r>
            <a:r>
              <a:rPr lang="ru-RU" sz="2000" dirty="0"/>
              <a:t> место на коме се могу </a:t>
            </a:r>
            <a:r>
              <a:rPr lang="ru-RU" sz="2000" dirty="0" err="1"/>
              <a:t>пронаћи</a:t>
            </a:r>
            <a:r>
              <a:rPr lang="ru-RU" sz="2000" dirty="0"/>
              <a:t> </a:t>
            </a:r>
            <a:r>
              <a:rPr lang="ru-RU" sz="2000" dirty="0" err="1"/>
              <a:t>све</a:t>
            </a:r>
            <a:r>
              <a:rPr lang="ru-RU" sz="2000" dirty="0"/>
              <a:t> </a:t>
            </a:r>
            <a:r>
              <a:rPr lang="ru-RU" sz="2000" dirty="0" err="1"/>
              <a:t>информације</a:t>
            </a:r>
            <a:r>
              <a:rPr lang="ru-RU" sz="2000" dirty="0"/>
              <a:t> о </a:t>
            </a:r>
            <a:r>
              <a:rPr lang="ru-RU" sz="2000" dirty="0" err="1"/>
              <a:t>поступцима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спроводе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јавне</a:t>
            </a:r>
            <a:r>
              <a:rPr lang="ru-RU" sz="2000" dirty="0"/>
              <a:t> управе, а </a:t>
            </a:r>
            <a:r>
              <a:rPr lang="ru-RU" sz="2000" dirty="0" err="1"/>
              <a:t>намењени</a:t>
            </a:r>
            <a:r>
              <a:rPr lang="ru-RU" sz="2000" dirty="0"/>
              <a:t> су </a:t>
            </a:r>
            <a:r>
              <a:rPr lang="ru-RU" sz="2000" dirty="0" err="1"/>
              <a:t>привредним</a:t>
            </a:r>
            <a:r>
              <a:rPr lang="ru-RU" sz="2000" dirty="0"/>
              <a:t> </a:t>
            </a:r>
            <a:r>
              <a:rPr lang="ru-RU" sz="2000" dirty="0" err="1"/>
              <a:t>субјектима</a:t>
            </a:r>
            <a:r>
              <a:rPr lang="ru-RU" sz="2000" dirty="0"/>
              <a:t> или </a:t>
            </a:r>
            <a:r>
              <a:rPr lang="ru-RU" sz="2000" dirty="0" err="1"/>
              <a:t>онима</a:t>
            </a:r>
            <a:r>
              <a:rPr lang="ru-RU" sz="2000" dirty="0"/>
              <a:t> </a:t>
            </a:r>
            <a:r>
              <a:rPr lang="ru-RU" sz="2000" dirty="0" err="1"/>
              <a:t>који</a:t>
            </a:r>
            <a:r>
              <a:rPr lang="ru-RU" sz="2000" dirty="0"/>
              <a:t> желе да се </a:t>
            </a:r>
            <a:r>
              <a:rPr lang="ru-RU" sz="2000" dirty="0" err="1"/>
              <a:t>баве</a:t>
            </a:r>
            <a:r>
              <a:rPr lang="ru-RU" sz="2000" dirty="0"/>
              <a:t> </a:t>
            </a:r>
            <a:r>
              <a:rPr lang="ru-RU" sz="2000" dirty="0" err="1"/>
              <a:t>привредном</a:t>
            </a:r>
            <a:r>
              <a:rPr lang="ru-RU" sz="2000" dirty="0"/>
              <a:t> </a:t>
            </a:r>
            <a:r>
              <a:rPr lang="ru-RU" sz="2000" dirty="0" err="1"/>
              <a:t>делатношћу</a:t>
            </a:r>
            <a:r>
              <a:rPr lang="ru-RU" sz="2000" dirty="0"/>
              <a:t>, </a:t>
            </a:r>
            <a:r>
              <a:rPr lang="ru-RU" sz="2000" dirty="0" err="1"/>
              <a:t>пуштен</a:t>
            </a:r>
            <a:r>
              <a:rPr lang="ru-RU" sz="2000" dirty="0"/>
              <a:t> </a:t>
            </a:r>
            <a:r>
              <a:rPr lang="ru-RU" sz="2000" dirty="0" err="1"/>
              <a:t>је</a:t>
            </a:r>
            <a:r>
              <a:rPr lang="ru-RU" sz="2000" dirty="0"/>
              <a:t> у рад 8. </a:t>
            </a:r>
            <a:r>
              <a:rPr lang="ru-RU" sz="2000" dirty="0" err="1"/>
              <a:t>јуна</a:t>
            </a:r>
            <a:r>
              <a:rPr lang="ru-RU" sz="2000" dirty="0"/>
              <a:t> 2021. године. </a:t>
            </a:r>
          </a:p>
          <a:p>
            <a:pPr lvl="1" algn="just"/>
            <a:r>
              <a:rPr lang="ru-RU" sz="2000" dirty="0" err="1"/>
              <a:t>Успостављање</a:t>
            </a:r>
            <a:r>
              <a:rPr lang="ru-RU" sz="2000" dirty="0"/>
              <a:t> РАП </a:t>
            </a:r>
            <a:r>
              <a:rPr lang="ru-RU" sz="2000" dirty="0" err="1"/>
              <a:t>доприноси</a:t>
            </a:r>
            <a:r>
              <a:rPr lang="ru-RU" sz="2000" dirty="0"/>
              <a:t> </a:t>
            </a:r>
            <a:r>
              <a:rPr lang="ru-RU" sz="2000" dirty="0" err="1"/>
              <a:t>унапређењу</a:t>
            </a:r>
            <a:r>
              <a:rPr lang="ru-RU" sz="2000" dirty="0"/>
              <a:t> </a:t>
            </a:r>
            <a:r>
              <a:rPr lang="ru-RU" sz="2000" dirty="0" err="1"/>
              <a:t>пословног</a:t>
            </a:r>
            <a:r>
              <a:rPr lang="ru-RU" sz="2000" dirty="0"/>
              <a:t> </a:t>
            </a:r>
            <a:r>
              <a:rPr lang="ru-RU" sz="2000" dirty="0" err="1"/>
              <a:t>окружења</a:t>
            </a:r>
            <a:r>
              <a:rPr lang="ru-RU" sz="2000" dirty="0"/>
              <a:t> </a:t>
            </a:r>
            <a:r>
              <a:rPr lang="ru-RU" sz="2000" dirty="0" err="1"/>
              <a:t>кроз</a:t>
            </a:r>
            <a:r>
              <a:rPr lang="ru-RU" sz="2000" dirty="0"/>
              <a:t> </a:t>
            </a:r>
            <a:r>
              <a:rPr lang="ru-RU" sz="2000" dirty="0" err="1"/>
              <a:t>пружање</a:t>
            </a:r>
            <a:r>
              <a:rPr lang="ru-RU" sz="2000" dirty="0"/>
              <a:t> </a:t>
            </a:r>
            <a:r>
              <a:rPr lang="ru-RU" sz="2000" dirty="0" err="1"/>
              <a:t>лако</a:t>
            </a:r>
            <a:r>
              <a:rPr lang="ru-RU" sz="2000" dirty="0"/>
              <a:t> </a:t>
            </a:r>
            <a:r>
              <a:rPr lang="ru-RU" sz="2000" dirty="0" err="1"/>
              <a:t>доступних</a:t>
            </a:r>
            <a:r>
              <a:rPr lang="ru-RU" sz="2000" dirty="0"/>
              <a:t> </a:t>
            </a:r>
            <a:r>
              <a:rPr lang="ru-RU" sz="2000" dirty="0" err="1"/>
              <a:t>информација</a:t>
            </a:r>
            <a:r>
              <a:rPr lang="ru-RU" sz="2000" dirty="0"/>
              <a:t> о </a:t>
            </a:r>
            <a:r>
              <a:rPr lang="ru-RU" sz="2000" dirty="0" err="1"/>
              <a:t>правима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привредни</a:t>
            </a:r>
            <a:r>
              <a:rPr lang="ru-RU" sz="2000" dirty="0"/>
              <a:t> </a:t>
            </a:r>
            <a:r>
              <a:rPr lang="ru-RU" sz="2000" dirty="0" err="1"/>
              <a:t>субјекти</a:t>
            </a:r>
            <a:r>
              <a:rPr lang="ru-RU" sz="2000" dirty="0"/>
              <a:t> </a:t>
            </a:r>
            <a:r>
              <a:rPr lang="ru-RU" sz="2000" dirty="0" err="1"/>
              <a:t>имају</a:t>
            </a:r>
            <a:r>
              <a:rPr lang="ru-RU" sz="2000" dirty="0"/>
              <a:t> и </a:t>
            </a:r>
            <a:r>
              <a:rPr lang="ru-RU" sz="2000" dirty="0" err="1"/>
              <a:t>обавезама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морају</a:t>
            </a:r>
            <a:r>
              <a:rPr lang="ru-RU" sz="2000" dirty="0"/>
              <a:t> да </a:t>
            </a:r>
            <a:r>
              <a:rPr lang="ru-RU" sz="2000" dirty="0" err="1"/>
              <a:t>испуне</a:t>
            </a:r>
            <a:r>
              <a:rPr lang="ru-RU" sz="2000" dirty="0"/>
              <a:t>, </a:t>
            </a:r>
            <a:r>
              <a:rPr lang="ru-RU" sz="2000" dirty="0" err="1"/>
              <a:t>повећава</a:t>
            </a:r>
            <a:r>
              <a:rPr lang="ru-RU" sz="2000" dirty="0"/>
              <a:t> </a:t>
            </a:r>
            <a:r>
              <a:rPr lang="ru-RU" sz="2000" dirty="0" err="1"/>
              <a:t>транспарентност</a:t>
            </a:r>
            <a:r>
              <a:rPr lang="ru-RU" sz="2000" dirty="0"/>
              <a:t> и </a:t>
            </a:r>
            <a:r>
              <a:rPr lang="ru-RU" sz="2000" dirty="0" err="1"/>
              <a:t>ствара</a:t>
            </a:r>
            <a:r>
              <a:rPr lang="ru-RU" sz="2000" dirty="0"/>
              <a:t> </a:t>
            </a:r>
            <a:r>
              <a:rPr lang="ru-RU" sz="2000" dirty="0" err="1"/>
              <a:t>предуслове</a:t>
            </a:r>
            <a:r>
              <a:rPr lang="ru-RU" sz="2000" dirty="0"/>
              <a:t> за </a:t>
            </a:r>
            <a:r>
              <a:rPr lang="ru-RU" sz="2000" dirty="0" err="1"/>
              <a:t>уједначен</a:t>
            </a:r>
            <a:r>
              <a:rPr lang="ru-RU" sz="2000" dirty="0"/>
              <a:t> рад и </a:t>
            </a:r>
            <a:r>
              <a:rPr lang="ru-RU" sz="2000" dirty="0" err="1"/>
              <a:t>стандардизацију</a:t>
            </a:r>
            <a:r>
              <a:rPr lang="ru-RU" sz="2000" dirty="0"/>
              <a:t> услуга </a:t>
            </a:r>
            <a:r>
              <a:rPr lang="ru-RU" sz="2000" dirty="0" err="1"/>
              <a:t>јавне</a:t>
            </a:r>
            <a:r>
              <a:rPr lang="ru-RU" sz="2000" dirty="0"/>
              <a:t> управе. Имајући у виду комплетност информација о административним поступцима на једном месту, процена је да се време упознавања са поступком смањило за најмање 50%.</a:t>
            </a:r>
          </a:p>
          <a:p>
            <a:pPr marL="0" lv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43471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Значајне административне уштеде у претходном периоду</a:t>
            </a:r>
            <a:r>
              <a:rPr lang="x-none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sr-Cyrl-RS" dirty="0">
                <a:solidFill>
                  <a:prstClr val="black"/>
                </a:solidFill>
              </a:rPr>
              <a:t>Поједностављење поступака Пореске управе</a:t>
            </a:r>
            <a:r>
              <a:rPr lang="en-US" dirty="0"/>
              <a:t> </a:t>
            </a:r>
            <a:r>
              <a:rPr lang="sr-Cyrl-RS" dirty="0"/>
              <a:t>и Управе за дуван</a:t>
            </a:r>
            <a:endParaRPr lang="en-US" dirty="0">
              <a:solidFill>
                <a:prstClr val="black"/>
              </a:solidFill>
            </a:endParaRPr>
          </a:p>
          <a:p>
            <a:pPr lvl="1"/>
            <a:r>
              <a:rPr lang="sr-Cyrl-RS" dirty="0"/>
              <a:t>Дигитализацијом и </a:t>
            </a:r>
            <a:r>
              <a:rPr lang="ru-RU" dirty="0"/>
              <a:t>разменом </a:t>
            </a:r>
            <a:r>
              <a:rPr lang="ru-RU" dirty="0" err="1"/>
              <a:t>података</a:t>
            </a:r>
            <a:r>
              <a:rPr lang="ru-RU" dirty="0"/>
              <a:t> по </a:t>
            </a:r>
            <a:r>
              <a:rPr lang="ru-RU" dirty="0" err="1"/>
              <a:t>службеној</a:t>
            </a:r>
            <a:r>
              <a:rPr lang="ru-RU" dirty="0"/>
              <a:t> </a:t>
            </a:r>
            <a:r>
              <a:rPr lang="ru-RU" dirty="0" err="1"/>
              <a:t>дужности</a:t>
            </a:r>
            <a:r>
              <a:rPr lang="ru-RU" dirty="0"/>
              <a:t> </a:t>
            </a:r>
            <a:r>
              <a:rPr lang="ru-RU" dirty="0" err="1"/>
              <a:t>извршено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поједностављење</a:t>
            </a:r>
            <a:r>
              <a:rPr lang="ru-RU" dirty="0"/>
              <a:t> </a:t>
            </a:r>
            <a:r>
              <a:rPr lang="sr-Cyrl-RS" dirty="0"/>
              <a:t>поступка који се односи на п</a:t>
            </a:r>
            <a:r>
              <a:rPr lang="ru-RU" dirty="0" err="1"/>
              <a:t>овраћај</a:t>
            </a:r>
            <a:r>
              <a:rPr lang="ru-RU" dirty="0"/>
              <a:t> дела </a:t>
            </a:r>
            <a:r>
              <a:rPr lang="ru-RU" dirty="0" err="1"/>
              <a:t>плаћеног</a:t>
            </a:r>
            <a:r>
              <a:rPr lang="ru-RU" dirty="0"/>
              <a:t> пореза на </a:t>
            </a:r>
            <a:r>
              <a:rPr lang="ru-RU" dirty="0" err="1"/>
              <a:t>зараду</a:t>
            </a:r>
            <a:r>
              <a:rPr lang="ru-RU" dirty="0"/>
              <a:t> за </a:t>
            </a:r>
            <a:r>
              <a:rPr lang="ru-RU" dirty="0" err="1"/>
              <a:t>новозапослена</a:t>
            </a:r>
            <a:r>
              <a:rPr lang="ru-RU" dirty="0"/>
              <a:t> лица, при чему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административни</a:t>
            </a:r>
            <a:r>
              <a:rPr lang="ru-RU" dirty="0"/>
              <a:t> </a:t>
            </a:r>
            <a:r>
              <a:rPr lang="ru-RU" dirty="0" err="1"/>
              <a:t>трошак</a:t>
            </a:r>
            <a:r>
              <a:rPr lang="ru-RU" dirty="0"/>
              <a:t> </a:t>
            </a:r>
            <a:r>
              <a:rPr lang="ru-RU" dirty="0" err="1"/>
              <a:t>преполовљен</a:t>
            </a:r>
            <a:r>
              <a:rPr lang="ru-RU" dirty="0"/>
              <a:t> у </a:t>
            </a:r>
            <a:r>
              <a:rPr lang="ru-RU" dirty="0" err="1"/>
              <a:t>односу</a:t>
            </a:r>
            <a:r>
              <a:rPr lang="ru-RU" dirty="0"/>
              <a:t> на 2019. годину, али </a:t>
            </a:r>
            <a:r>
              <a:rPr lang="ru-RU" dirty="0" err="1"/>
              <a:t>је</a:t>
            </a:r>
            <a:r>
              <a:rPr lang="ru-RU" dirty="0"/>
              <a:t> и </a:t>
            </a:r>
            <a:r>
              <a:rPr lang="ru-RU" dirty="0" err="1"/>
              <a:t>број</a:t>
            </a:r>
            <a:r>
              <a:rPr lang="ru-RU" dirty="0"/>
              <a:t> </a:t>
            </a:r>
            <a:r>
              <a:rPr lang="ru-RU" dirty="0" err="1"/>
              <a:t>поднетих</a:t>
            </a:r>
            <a:r>
              <a:rPr lang="ru-RU" dirty="0"/>
              <a:t> </a:t>
            </a:r>
            <a:r>
              <a:rPr lang="ru-RU" dirty="0" err="1"/>
              <a:t>захтева</a:t>
            </a:r>
            <a:r>
              <a:rPr lang="ru-RU" dirty="0"/>
              <a:t> </a:t>
            </a:r>
            <a:r>
              <a:rPr lang="ru-RU" dirty="0" err="1"/>
              <a:t>мањи</a:t>
            </a:r>
            <a:r>
              <a:rPr lang="ru-RU" dirty="0"/>
              <a:t> за </a:t>
            </a:r>
            <a:r>
              <a:rPr lang="ru-RU" dirty="0" err="1"/>
              <a:t>трећину</a:t>
            </a:r>
            <a:r>
              <a:rPr lang="ru-RU" dirty="0"/>
              <a:t>.</a:t>
            </a:r>
            <a:endParaRPr lang="sr-Cyrl-RS" dirty="0"/>
          </a:p>
          <a:p>
            <a:pPr lvl="1"/>
            <a:r>
              <a:rPr lang="sr-Cyrl-RS" dirty="0"/>
              <a:t>Дигитализацијом </a:t>
            </a:r>
            <a:r>
              <a:rPr lang="ru-RU" dirty="0"/>
              <a:t>поступка утврђивања пореза и доприноса за обавезно социјално осигурање на паушално утврђени приход, остварене су уштеде у износу од 243.000 евра на годишњем нивоу.</a:t>
            </a:r>
          </a:p>
          <a:p>
            <a:pPr lvl="1"/>
            <a:r>
              <a:rPr lang="ru-RU" dirty="0" err="1"/>
              <a:t>Дигитализацијом</a:t>
            </a:r>
            <a:r>
              <a:rPr lang="ru-RU" dirty="0"/>
              <a:t>, уз </a:t>
            </a:r>
            <a:r>
              <a:rPr lang="ru-RU" dirty="0" err="1"/>
              <a:t>поједностављење</a:t>
            </a:r>
            <a:r>
              <a:rPr lang="ru-RU" dirty="0"/>
              <a:t> </a:t>
            </a:r>
            <a:r>
              <a:rPr lang="ru-RU" dirty="0" err="1"/>
              <a:t>поступака</a:t>
            </a:r>
            <a:r>
              <a:rPr lang="ru-RU" dirty="0"/>
              <a:t> за </a:t>
            </a:r>
            <a:r>
              <a:rPr lang="ru-RU" dirty="0" err="1"/>
              <a:t>издавање</a:t>
            </a:r>
            <a:r>
              <a:rPr lang="ru-RU" dirty="0"/>
              <a:t> </a:t>
            </a:r>
            <a:r>
              <a:rPr lang="ru-RU" dirty="0" err="1"/>
              <a:t>дозволе</a:t>
            </a:r>
            <a:r>
              <a:rPr lang="ru-RU" dirty="0"/>
              <a:t> за </a:t>
            </a:r>
            <a:r>
              <a:rPr lang="ru-RU" dirty="0" err="1"/>
              <a:t>обављање</a:t>
            </a:r>
            <a:r>
              <a:rPr lang="ru-RU" dirty="0"/>
              <a:t> </a:t>
            </a:r>
            <a:r>
              <a:rPr lang="ru-RU" dirty="0" err="1"/>
              <a:t>делатности</a:t>
            </a:r>
            <a:r>
              <a:rPr lang="ru-RU" dirty="0"/>
              <a:t> </a:t>
            </a:r>
            <a:r>
              <a:rPr lang="ru-RU" dirty="0" err="1"/>
              <a:t>трговине</a:t>
            </a:r>
            <a:r>
              <a:rPr lang="ru-RU" dirty="0"/>
              <a:t> на мало </a:t>
            </a:r>
            <a:r>
              <a:rPr lang="ru-RU" dirty="0" err="1"/>
              <a:t>дуванским</a:t>
            </a:r>
            <a:r>
              <a:rPr lang="ru-RU" dirty="0"/>
              <a:t> производима и </a:t>
            </a:r>
            <a:r>
              <a:rPr lang="ru-RU" dirty="0" err="1"/>
              <a:t>обнављања</a:t>
            </a:r>
            <a:r>
              <a:rPr lang="ru-RU" dirty="0"/>
              <a:t> </a:t>
            </a:r>
            <a:r>
              <a:rPr lang="ru-RU" dirty="0" err="1"/>
              <a:t>ове</a:t>
            </a:r>
            <a:r>
              <a:rPr lang="ru-RU" dirty="0"/>
              <a:t> </a:t>
            </a:r>
            <a:r>
              <a:rPr lang="ru-RU" dirty="0" err="1"/>
              <a:t>дозволе</a:t>
            </a:r>
            <a:r>
              <a:rPr lang="ru-RU" dirty="0"/>
              <a:t> </a:t>
            </a:r>
            <a:r>
              <a:rPr lang="ru-RU" dirty="0" err="1"/>
              <a:t>остварене</a:t>
            </a:r>
            <a:r>
              <a:rPr lang="ru-RU" dirty="0"/>
              <a:t> су </a:t>
            </a:r>
            <a:r>
              <a:rPr lang="ru-RU" dirty="0" err="1"/>
              <a:t>уштеде</a:t>
            </a:r>
            <a:r>
              <a:rPr lang="ru-RU" dirty="0"/>
              <a:t> у износу од 128.000 </a:t>
            </a:r>
            <a:r>
              <a:rPr lang="ru-RU" dirty="0" err="1"/>
              <a:t>евра</a:t>
            </a:r>
            <a:r>
              <a:rPr lang="ru-RU" dirty="0"/>
              <a:t>.</a:t>
            </a: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54171"/>
      </p:ext>
    </p:extLst>
  </p:cSld>
  <p:clrMapOvr>
    <a:masterClrMapping/>
  </p:clrMapOvr>
</p:sld>
</file>

<file path=ppt/theme/theme1.xml><?xml version="1.0" encoding="utf-8"?>
<a:theme xmlns:a="http://schemas.openxmlformats.org/drawingml/2006/main" name="RSJP ppt template - CI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SJP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</a:spPr>
      <a:bodyPr vert="horz" lIns="0" tIns="0" rIns="0" bIns="0" rtlCol="0" anchor="ctr">
        <a:noAutofit/>
      </a:bodyPr>
      <a:lstStyle>
        <a:defPPr marL="0" indent="0">
          <a:buNone/>
          <a:defRPr sz="1100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prezentacija rsjp</Template>
  <TotalTime>2101</TotalTime>
  <Words>606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Arial Narrow</vt:lpstr>
      <vt:lpstr>Helvetica</vt:lpstr>
      <vt:lpstr>RSJP ppt template - CIR</vt:lpstr>
      <vt:lpstr>Резултати мерења административних трошкова у Републици Србији 2010-2021</vt:lpstr>
      <vt:lpstr>Обрачун</vt:lpstr>
      <vt:lpstr>Обрачунати и процењени административни трошкови за 2021.годину </vt:lpstr>
      <vt:lpstr>Процена удела административних трошкова у БДП 2010-2021. (у %)</vt:lpstr>
      <vt:lpstr>Смањење АТ у процентним поенима (2010 = 100%)</vt:lpstr>
      <vt:lpstr>Структура обрачунатих административних трошкова у %</vt:lpstr>
      <vt:lpstr>Промена удела обрачунатих административних трошкова у БДП - по областима (у %)</vt:lpstr>
      <vt:lpstr>Значајне административне уштеде у претходном периоду?</vt:lpstr>
      <vt:lpstr>Значајне административне уштеде у претходном периоду?</vt:lpstr>
      <vt:lpstr>Очекиване уштеде у будућем периоду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Branko Radulovic</dc:creator>
  <cp:lastModifiedBy>Aleksa Antić</cp:lastModifiedBy>
  <cp:revision>137</cp:revision>
  <dcterms:created xsi:type="dcterms:W3CDTF">2017-10-18T12:43:50Z</dcterms:created>
  <dcterms:modified xsi:type="dcterms:W3CDTF">2022-12-23T10:03:09Z</dcterms:modified>
</cp:coreProperties>
</file>