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7" r:id="rId2"/>
    <p:sldId id="276" r:id="rId3"/>
    <p:sldId id="274" r:id="rId4"/>
    <p:sldId id="269" r:id="rId5"/>
    <p:sldId id="270" r:id="rId6"/>
    <p:sldId id="272" r:id="rId7"/>
    <p:sldId id="271" r:id="rId8"/>
    <p:sldId id="263" r:id="rId9"/>
    <p:sldId id="265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 Selic" initials="I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gnjen.bogdanovic\AppData\Local\Microsoft\Windows\INetCache\Content.Outlook\R560P15Q\TABELE_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gnjen.bogdanovic\AppData\Local\Microsoft\Windows\INetCache\Content.Outlook\R560P15Q\TABELE_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gnjen.bogdanovic\AppData\Local\Microsoft\Windows\INetCache\Content.Outlook\R560P15Q\TABELE_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gnjen.bogdanovic\AppData\Local\Microsoft\Windows\INetCache\Content.Outlook\R560P15Q\TABELE_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065392740541578E-2"/>
          <c:y val="7.9404466501240695E-2"/>
          <c:w val="0.90657688368222267"/>
          <c:h val="0.6056286512573025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'Процена удела адм тр у БДП'!$P$5</c:f>
              <c:strCache>
                <c:ptCount val="1"/>
                <c:pt idx="0">
                  <c:v>Горња граница АТ (претпоставка виших плата и режијских трошкова)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numRef>
              <c:f>'Процена удела адм тр у БДП'!$Q$4:$X$4</c:f>
              <c:numCache>
                <c:formatCode>General</c:formatCode>
                <c:ptCount val="8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  <c:pt idx="6">
                  <c:v>2021</c:v>
                </c:pt>
                <c:pt idx="7">
                  <c:v>2022</c:v>
                </c:pt>
              </c:numCache>
            </c:numRef>
          </c:cat>
          <c:val>
            <c:numRef>
              <c:f>'Процена удела адм тр у БДП'!$Q$5:$X$5</c:f>
              <c:numCache>
                <c:formatCode>0.00%</c:formatCode>
                <c:ptCount val="8"/>
                <c:pt idx="0">
                  <c:v>6.7999999999999996E-3</c:v>
                </c:pt>
                <c:pt idx="1">
                  <c:v>5.7999999999999996E-3</c:v>
                </c:pt>
                <c:pt idx="2">
                  <c:v>5.7999999999999996E-3</c:v>
                </c:pt>
                <c:pt idx="3">
                  <c:v>5.1999999999999998E-3</c:v>
                </c:pt>
                <c:pt idx="4">
                  <c:v>5.1999999999999998E-3</c:v>
                </c:pt>
                <c:pt idx="5">
                  <c:v>5.0000000000000001E-3</c:v>
                </c:pt>
                <c:pt idx="6">
                  <c:v>5.0000000000000001E-3</c:v>
                </c:pt>
                <c:pt idx="7">
                  <c:v>4.8999999999999998E-3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56-42E3-9FFE-4FFD31096DDF}"/>
            </c:ext>
          </c:extLst>
        </c:ser>
        <c:ser>
          <c:idx val="1"/>
          <c:order val="1"/>
          <c:tx>
            <c:strRef>
              <c:f>'Процена удела адм тр у БДП'!$P$6</c:f>
              <c:strCache>
                <c:ptCount val="1"/>
                <c:pt idx="0">
                  <c:v>Доња граница АТ (претпоставка виших плата и режијских трошкова)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numRef>
              <c:f>'Процена удела адм тр у БДП'!$Q$4:$X$4</c:f>
              <c:numCache>
                <c:formatCode>General</c:formatCode>
                <c:ptCount val="8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  <c:pt idx="6">
                  <c:v>2021</c:v>
                </c:pt>
                <c:pt idx="7">
                  <c:v>2022</c:v>
                </c:pt>
              </c:numCache>
            </c:numRef>
          </c:cat>
          <c:val>
            <c:numRef>
              <c:f>'Процена удела адм тр у БДП'!$Q$6:$X$6</c:f>
              <c:numCache>
                <c:formatCode>0.00%</c:formatCode>
                <c:ptCount val="8"/>
                <c:pt idx="0">
                  <c:v>5.5999999999999999E-3</c:v>
                </c:pt>
                <c:pt idx="1">
                  <c:v>4.8999999999999998E-3</c:v>
                </c:pt>
                <c:pt idx="2">
                  <c:v>4.8999999999999998E-3</c:v>
                </c:pt>
                <c:pt idx="3">
                  <c:v>4.4999999999999997E-3</c:v>
                </c:pt>
                <c:pt idx="4">
                  <c:v>4.3E-3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56-42E3-9FFE-4FFD31096DDF}"/>
            </c:ext>
          </c:extLst>
        </c:ser>
        <c:ser>
          <c:idx val="2"/>
          <c:order val="2"/>
          <c:tx>
            <c:strRef>
              <c:f>'Процена удела адм тр у БДП'!$P$7</c:f>
              <c:strCache>
                <c:ptCount val="1"/>
                <c:pt idx="0">
                  <c:v>АТ након примене правила (80:20) као % БДП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'Процена удела адм тр у БДП'!$Q$4:$X$4</c:f>
              <c:numCache>
                <c:formatCode>General</c:formatCode>
                <c:ptCount val="8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  <c:pt idx="6">
                  <c:v>2021</c:v>
                </c:pt>
                <c:pt idx="7">
                  <c:v>2022</c:v>
                </c:pt>
              </c:numCache>
            </c:numRef>
          </c:cat>
          <c:val>
            <c:numRef>
              <c:f>'Процена удела адм тр у БДП'!$Q$7:$X$7</c:f>
              <c:numCache>
                <c:formatCode>0.00%</c:formatCode>
                <c:ptCount val="8"/>
                <c:pt idx="0">
                  <c:v>5.7000000000000002E-3</c:v>
                </c:pt>
                <c:pt idx="1">
                  <c:v>4.7999999999999996E-3</c:v>
                </c:pt>
                <c:pt idx="2">
                  <c:v>4.7999999999999996E-3</c:v>
                </c:pt>
                <c:pt idx="3">
                  <c:v>4.5999999999999999E-3</c:v>
                </c:pt>
                <c:pt idx="4">
                  <c:v>4.3E-3</c:v>
                </c:pt>
                <c:pt idx="5">
                  <c:v>5.0000000000000001E-3</c:v>
                </c:pt>
                <c:pt idx="6">
                  <c:v>5.0000000000000001E-3</c:v>
                </c:pt>
                <c:pt idx="7">
                  <c:v>4.8999999999999998E-3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56-42E3-9FFE-4FFD31096DDF}"/>
            </c:ext>
          </c:extLst>
        </c:ser>
        <c:ser>
          <c:idx val="3"/>
          <c:order val="3"/>
          <c:tx>
            <c:strRef>
              <c:f>'Процена удела адм тр у БДП'!$P$8</c:f>
              <c:strCache>
                <c:ptCount val="1"/>
                <c:pt idx="0">
                  <c:v>Обрачунати АТ као % БДП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'Процена удела адм тр у БДП'!$Q$4:$X$4</c:f>
              <c:numCache>
                <c:formatCode>General</c:formatCode>
                <c:ptCount val="8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  <c:pt idx="6">
                  <c:v>2021</c:v>
                </c:pt>
                <c:pt idx="7">
                  <c:v>2022</c:v>
                </c:pt>
              </c:numCache>
            </c:numRef>
          </c:cat>
          <c:val>
            <c:numRef>
              <c:f>'Процена удела адм тр у БДП'!$Q$8:$X$8</c:f>
              <c:numCache>
                <c:formatCode>0.00%</c:formatCode>
                <c:ptCount val="8"/>
                <c:pt idx="0">
                  <c:v>2.2599999999999999E-2</c:v>
                </c:pt>
                <c:pt idx="1">
                  <c:v>1.95E-2</c:v>
                </c:pt>
                <c:pt idx="2">
                  <c:v>1.9300000000000001E-2</c:v>
                </c:pt>
                <c:pt idx="3">
                  <c:v>1.8100000000000002E-2</c:v>
                </c:pt>
                <c:pt idx="4">
                  <c:v>1.7299999999999999E-2</c:v>
                </c:pt>
                <c:pt idx="5">
                  <c:v>2.01E-2</c:v>
                </c:pt>
                <c:pt idx="6">
                  <c:v>1.95E-2</c:v>
                </c:pt>
                <c:pt idx="7">
                  <c:v>1.9300000000000001E-2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56-42E3-9FFE-4FFD31096D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57124544"/>
        <c:axId val="757098752"/>
      </c:barChart>
      <c:lineChart>
        <c:grouping val="standard"/>
        <c:varyColors val="0"/>
        <c:ser>
          <c:idx val="4"/>
          <c:order val="4"/>
          <c:tx>
            <c:strRef>
              <c:f>'Процена удела адм тр у БДП'!$P$9</c:f>
              <c:strCache>
                <c:ptCount val="1"/>
                <c:pt idx="0">
                  <c:v>Процењени АТ као % БДП</c:v>
                </c:pt>
              </c:strCache>
            </c:strRef>
          </c:tx>
          <c:spPr>
            <a:ln w="3492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016260162601626E-2"/>
                  <c:y val="-3.3085194375516956E-2"/>
                </c:manualLayout>
              </c:layout>
              <c:tx>
                <c:rich>
                  <a:bodyPr/>
                  <a:lstStyle/>
                  <a:p>
                    <a:fld id="{9320AE89-F27B-4A0A-8537-F65580E6FE0D}" type="VALUE">
                      <a:rPr lang="en-US" b="1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DE56-42E3-9FFE-4FFD31096DDF}"/>
                </c:ext>
              </c:extLst>
            </c:dLbl>
            <c:dLbl>
              <c:idx val="1"/>
              <c:layout>
                <c:manualLayout>
                  <c:x val="-2.4390243902439025E-2"/>
                  <c:y val="-3.30851943755169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E56-42E3-9FFE-4FFD31096DDF}"/>
                </c:ext>
              </c:extLst>
            </c:dLbl>
            <c:dLbl>
              <c:idx val="2"/>
              <c:layout>
                <c:manualLayout>
                  <c:x val="-4.0650406504065116E-2"/>
                  <c:y val="-2.9776674937965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E56-42E3-9FFE-4FFD31096DDF}"/>
                </c:ext>
              </c:extLst>
            </c:dLbl>
            <c:dLbl>
              <c:idx val="3"/>
              <c:layout>
                <c:manualLayout>
                  <c:x val="-3.0487804878048856E-2"/>
                  <c:y val="-2.9776674937965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E56-42E3-9FFE-4FFD31096DDF}"/>
                </c:ext>
              </c:extLst>
            </c:dLbl>
            <c:dLbl>
              <c:idx val="4"/>
              <c:layout>
                <c:manualLayout>
                  <c:x val="-2.032520325203252E-2"/>
                  <c:y val="-2.9776674937965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E56-42E3-9FFE-4FFD31096DDF}"/>
                </c:ext>
              </c:extLst>
            </c:dLbl>
            <c:dLbl>
              <c:idx val="5"/>
              <c:layout>
                <c:manualLayout>
                  <c:x val="-2.0325203252032522E-3"/>
                  <c:y val="-1.9851116625310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DE56-42E3-9FFE-4FFD31096DDF}"/>
                </c:ext>
              </c:extLst>
            </c:dLbl>
            <c:dLbl>
              <c:idx val="6"/>
              <c:layout>
                <c:manualLayout>
                  <c:x val="-2.2357723577235922E-2"/>
                  <c:y val="-2.64681555004135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DE56-42E3-9FFE-4FFD31096D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'Процена удела адм тр у БДП'!$Q$4:$X$4</c:f>
              <c:numCache>
                <c:formatCode>General</c:formatCode>
                <c:ptCount val="8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  <c:pt idx="6">
                  <c:v>2021</c:v>
                </c:pt>
                <c:pt idx="7">
                  <c:v>2022</c:v>
                </c:pt>
              </c:numCache>
            </c:numRef>
          </c:cat>
          <c:val>
            <c:numRef>
              <c:f>'Процена удела адм тр у БДП'!$Q$9:$X$9</c:f>
              <c:numCache>
                <c:formatCode>0.00%</c:formatCode>
                <c:ptCount val="8"/>
                <c:pt idx="0">
                  <c:v>4.07E-2</c:v>
                </c:pt>
                <c:pt idx="1">
                  <c:v>3.5000000000000003E-2</c:v>
                </c:pt>
                <c:pt idx="2">
                  <c:v>3.4799999999999998E-2</c:v>
                </c:pt>
                <c:pt idx="3">
                  <c:v>3.2399999999999998E-2</c:v>
                </c:pt>
                <c:pt idx="4">
                  <c:v>3.1099999999999999E-2</c:v>
                </c:pt>
                <c:pt idx="5">
                  <c:v>3.0099999999999998E-2</c:v>
                </c:pt>
                <c:pt idx="6">
                  <c:v>2.9499999999999998E-2</c:v>
                </c:pt>
                <c:pt idx="7">
                  <c:v>2.9100000000000001E-2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DE56-42E3-9FFE-4FFD31096D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7124544"/>
        <c:axId val="757098752"/>
      </c:lineChart>
      <c:catAx>
        <c:axId val="7571245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gradFill>
            <a:gsLst>
              <a:gs pos="0">
                <a:schemeClr val="accent3">
                  <a:lumMod val="5000"/>
                  <a:lumOff val="95000"/>
                  <a:alpha val="96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7098752"/>
        <c:crosses val="autoZero"/>
        <c:auto val="1"/>
        <c:lblAlgn val="ctr"/>
        <c:lblOffset val="100"/>
        <c:noMultiLvlLbl val="0"/>
      </c:catAx>
      <c:valAx>
        <c:axId val="75709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7124544"/>
        <c:crosses val="autoZero"/>
        <c:crossBetween val="between"/>
      </c:valAx>
      <c:spPr>
        <a:pattFill prst="ltDnDiag">
          <a:fgClr>
            <a:schemeClr val="bg1">
              <a:lumMod val="85000"/>
            </a:schemeClr>
          </a:fgClr>
          <a:bgClr>
            <a:schemeClr val="bg1"/>
          </a:bgClr>
        </a:patt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7671723961334104E-3"/>
          <c:y val="0.76377770396566436"/>
          <c:w val="0.9539806990589591"/>
          <c:h val="0.205508815120194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fld id="{D2F7DF3D-88DC-4A20-A587-8570A0EDF17B}" type="VALUE">
                      <a:rPr lang="en-US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128F-4266-82CE-C8D33111E60F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F2E4AF1B-6F37-42D4-B926-C8A6F92126A8}" type="VALUE">
                      <a:rPr lang="en-US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28F-4266-82CE-C8D33111E60F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F4B54220-6CED-431E-BE11-5B841CD6823F}" type="VALUE">
                      <a:rPr lang="en-US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128F-4266-82CE-C8D33111E60F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BABCD4AB-47AF-452F-9274-3541AA00B264}" type="VALUE">
                      <a:rPr lang="en-US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28F-4266-82CE-C8D33111E60F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DE11BD75-0CCB-4427-8CB9-6B6AAA640B3E}" type="VALUE">
                      <a:rPr lang="en-US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128F-4266-82CE-C8D33111E6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'Смањење АТ у процентним поенима'!$P$3:$W$3</c:f>
              <c:numCache>
                <c:formatCode>General</c:formatCode>
                <c:ptCount val="8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  <c:pt idx="6">
                  <c:v>2021</c:v>
                </c:pt>
                <c:pt idx="7">
                  <c:v>2022</c:v>
                </c:pt>
              </c:numCache>
            </c:numRef>
          </c:cat>
          <c:val>
            <c:numRef>
              <c:f>'Смањење АТ у процентним поенима'!$P$4:$W$4</c:f>
              <c:numCache>
                <c:formatCode>0.0</c:formatCode>
                <c:ptCount val="8"/>
                <c:pt idx="1">
                  <c:v>-14</c:v>
                </c:pt>
                <c:pt idx="2" formatCode="General">
                  <c:v>-14.5</c:v>
                </c:pt>
                <c:pt idx="3" formatCode="General">
                  <c:v>-19.8</c:v>
                </c:pt>
                <c:pt idx="4" formatCode="General">
                  <c:v>-23.6</c:v>
                </c:pt>
                <c:pt idx="5" formatCode="General">
                  <c:v>-26</c:v>
                </c:pt>
                <c:pt idx="6">
                  <c:v>-27.5</c:v>
                </c:pt>
                <c:pt idx="7" formatCode="General">
                  <c:v>-28.5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28F-4266-82CE-C8D33111E6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6967744"/>
        <c:axId val="896966912"/>
      </c:barChart>
      <c:catAx>
        <c:axId val="8969677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solidFill>
            <a:schemeClr val="bg1"/>
          </a:soli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6966912"/>
        <c:crosses val="autoZero"/>
        <c:auto val="0"/>
        <c:lblAlgn val="ctr"/>
        <c:lblOffset val="100"/>
        <c:noMultiLvlLbl val="0"/>
      </c:catAx>
      <c:valAx>
        <c:axId val="896966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prstDash val="sysDot"/>
              <a:round/>
            </a:ln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6967744"/>
        <c:crosses val="autoZero"/>
        <c:crossBetween val="between"/>
      </c:valAx>
      <c:spPr>
        <a:pattFill prst="ltDnDiag">
          <a:fgClr>
            <a:schemeClr val="bg1">
              <a:lumMod val="85000"/>
            </a:schemeClr>
          </a:fgClr>
          <a:bgClr>
            <a:schemeClr val="bg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4EC-4746-88AB-E006DF6B9347}"/>
              </c:ext>
            </c:extLst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4EC-4746-88AB-E006DF6B9347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4EC-4746-88AB-E006DF6B9347}"/>
              </c:ext>
            </c:extLst>
          </c:dPt>
          <c:dPt>
            <c:idx val="3"/>
            <c:bubble3D val="0"/>
            <c:spPr>
              <a:solidFill>
                <a:srgbClr val="FFCC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4EC-4746-88AB-E006DF6B9347}"/>
              </c:ext>
            </c:extLst>
          </c:dPt>
          <c:dPt>
            <c:idx val="4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E4EC-4746-88AB-E006DF6B9347}"/>
              </c:ext>
            </c:extLst>
          </c:dPt>
          <c:dPt>
            <c:idx val="5"/>
            <c:bubble3D val="0"/>
            <c:spPr>
              <a:solidFill>
                <a:srgbClr val="FF7C8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E4EC-4746-88AB-E006DF6B9347}"/>
              </c:ext>
            </c:extLst>
          </c:dPt>
          <c:dPt>
            <c:idx val="6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E4EC-4746-88AB-E006DF6B9347}"/>
              </c:ext>
            </c:extLst>
          </c:dPt>
          <c:dLbls>
            <c:dLbl>
              <c:idx val="0"/>
              <c:layout>
                <c:manualLayout>
                  <c:x val="7.71513353115727E-2"/>
                  <c:y val="-1.814058956916099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ED07F3B-C3E4-402B-970D-A8BAAC1A6164}" type="CATEGORYNAME">
                      <a:rPr lang="sr-Cyrl-RS">
                        <a:solidFill>
                          <a:sysClr val="windowText" lastClr="000000"/>
                        </a:solidFill>
                      </a:rPr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sr-Cyrl-RS" baseline="0">
                        <a:solidFill>
                          <a:sysClr val="windowText" lastClr="000000"/>
                        </a:solidFill>
                      </a:rPr>
                      <a:t>, </a:t>
                    </a:r>
                    <a:fld id="{FC1ECC58-213F-45FF-A6C8-95E03A44AE0B}" type="VALUE">
                      <a:rPr lang="sr-Cyrl-RS" baseline="0">
                        <a:solidFill>
                          <a:sysClr val="windowText" lastClr="000000"/>
                        </a:solidFill>
                      </a:rPr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r>
                      <a:rPr lang="sr-Cyrl-RS" baseline="0">
                        <a:solidFill>
                          <a:sysClr val="windowText" lastClr="000000"/>
                        </a:solidFill>
                      </a:rPr>
                      <a:t>%</a:t>
                    </a:r>
                  </a:p>
                  <a:p>
                    <a:pPr>
                      <a:defRPr>
                        <a:solidFill>
                          <a:sysClr val="windowText" lastClr="000000"/>
                        </a:solidFill>
                      </a:defRPr>
                    </a:pPr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4EC-4746-88AB-E006DF6B9347}"/>
                </c:ext>
              </c:extLst>
            </c:dLbl>
            <c:dLbl>
              <c:idx val="1"/>
              <c:layout>
                <c:manualLayout>
                  <c:x val="-3.337725076855512E-2"/>
                  <c:y val="0.2361623616236162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BE35985-8A40-4C3F-B172-5EA41A30BF8F}" type="CATEGORYNAME">
                      <a:rPr lang="sr-Cyrl-R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sr-Cyrl-RS" baseline="0"/>
                      <a:t>, </a:t>
                    </a:r>
                    <a:fld id="{32B96146-F7A6-4A6A-9991-FE3C25CE57D6}" type="VALUE">
                      <a:rPr lang="sr-Cyrl-RS" baseline="0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r>
                      <a:rPr lang="sr-Cyrl-RS" baseline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4EC-4746-88AB-E006DF6B9347}"/>
                </c:ext>
              </c:extLst>
            </c:dLbl>
            <c:dLbl>
              <c:idx val="2"/>
              <c:layout>
                <c:manualLayout>
                  <c:x val="-8.4321475625823455E-2"/>
                  <c:y val="0.1008610086100860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2013640-4702-4242-84A1-E5818D9CE3D3}" type="CATEGORYNAME">
                      <a:rPr lang="sr-Cyrl-R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sr-Cyrl-RS" baseline="0"/>
                      <a:t>, </a:t>
                    </a:r>
                    <a:fld id="{785B4AB2-6AD7-49A7-A72B-CFE2AA9F3F32}" type="VALUE">
                      <a:rPr lang="sr-Cyrl-RS" baseline="0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r>
                      <a:rPr lang="sr-Cyrl-RS" baseline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4EC-4746-88AB-E006DF6B9347}"/>
                </c:ext>
              </c:extLst>
            </c:dLbl>
            <c:dLbl>
              <c:idx val="3"/>
              <c:layout>
                <c:manualLayout>
                  <c:x val="-0.22012581341625978"/>
                  <c:y val="-2.46002460024600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2B76128-A0FC-49C5-98F5-877470A5CCE7}" type="CATEGORYNAME">
                      <a:rPr lang="sr-Cyrl-R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sr-Cyrl-RS" baseline="0"/>
                      <a:t>, </a:t>
                    </a:r>
                    <a:fld id="{E7F54D1A-4374-4CE4-948B-AD2E00E35551}" type="VALUE">
                      <a:rPr lang="sr-Cyrl-RS" baseline="0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r>
                      <a:rPr lang="sr-Cyrl-RS" baseline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4EC-4746-88AB-E006DF6B9347}"/>
                </c:ext>
              </c:extLst>
            </c:dLbl>
            <c:dLbl>
              <c:idx val="4"/>
              <c:layout>
                <c:manualLayout>
                  <c:x val="-0.11477988842419262"/>
                  <c:y val="-2.787456955829964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8BD871A-BED9-47DB-B4B1-B665A1E60B02}" type="CATEGORYNAME">
                      <a:rPr lang="sr-Cyrl-R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sr-Cyrl-RS" baseline="0"/>
                      <a:t>, </a:t>
                    </a:r>
                    <a:fld id="{E0F508D7-9139-47E3-A74A-31F63F54733D}" type="VALUE">
                      <a:rPr lang="sr-Cyrl-RS" baseline="0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r>
                      <a:rPr lang="sr-Cyrl-RS" baseline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4EC-4746-88AB-E006DF6B9347}"/>
                </c:ext>
              </c:extLst>
            </c:dLbl>
            <c:dLbl>
              <c:idx val="5"/>
              <c:layout>
                <c:manualLayout>
                  <c:x val="2.8301890296376257E-2"/>
                  <c:y val="-2.787456955829964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8FAD3D8-6A05-48EE-8316-1E40A5D2B3FD}" type="CATEGORYNAME">
                      <a:rPr lang="sr-Cyrl-R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sr-Cyrl-RS" baseline="0"/>
                      <a:t>, </a:t>
                    </a:r>
                    <a:fld id="{81473025-4C1A-481A-BDBF-0D1F81EEACB4}" type="VALUE">
                      <a:rPr lang="sr-Cyrl-RS" baseline="0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r>
                      <a:rPr lang="sr-Cyrl-RS" baseline="0"/>
                      <a:t>%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4EC-4746-88AB-E006DF6B9347}"/>
                </c:ext>
              </c:extLst>
            </c:dLbl>
            <c:dLbl>
              <c:idx val="6"/>
              <c:layout>
                <c:manualLayout>
                  <c:x val="0.1543026706231454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0A5E337-081B-4FFB-A141-DB8FEF8FA588}" type="CATEGORYNAME">
                      <a:rPr lang="sr-Cyrl-R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sr-Cyrl-RS" baseline="0"/>
                      <a:t>, </a:t>
                    </a:r>
                    <a:fld id="{68D436B7-C062-4968-8C92-540C5E2A4589}" type="VALUE">
                      <a:rPr lang="sr-Cyrl-RS" baseline="0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r>
                      <a:rPr lang="sr-Cyrl-RS" baseline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4EC-4746-88AB-E006DF6B93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обрачунатих админ тр'!$R$4:$X$4</c:f>
              <c:strCache>
                <c:ptCount val="7"/>
                <c:pt idx="0">
                  <c:v>Порези и књиговодство</c:v>
                </c:pt>
                <c:pt idx="1">
                  <c:v>Разно</c:v>
                </c:pt>
                <c:pt idx="2">
                  <c:v>Царински поступци</c:v>
                </c:pt>
                <c:pt idx="3">
                  <c:v>Регистрације</c:v>
                </c:pt>
                <c:pt idx="4">
                  <c:v>Радно право</c:v>
                </c:pt>
                <c:pt idx="5">
                  <c:v>Саобраћај</c:v>
                </c:pt>
                <c:pt idx="6">
                  <c:v>Инспекције</c:v>
                </c:pt>
              </c:strCache>
            </c:strRef>
          </c:cat>
          <c:val>
            <c:numRef>
              <c:f>'Структура обрачунатих админ тр'!$R$5:$X$5</c:f>
              <c:numCache>
                <c:formatCode>0.00%</c:formatCode>
                <c:ptCount val="7"/>
                <c:pt idx="0">
                  <c:v>0.64395125857595648</c:v>
                </c:pt>
                <c:pt idx="1">
                  <c:v>0.13266953692209968</c:v>
                </c:pt>
                <c:pt idx="2">
                  <c:v>0.12600421886623497</c:v>
                </c:pt>
                <c:pt idx="3">
                  <c:v>3.9989789187971032E-2</c:v>
                </c:pt>
                <c:pt idx="4">
                  <c:v>3.2850819106700971E-2</c:v>
                </c:pt>
                <c:pt idx="5">
                  <c:v>2.034001206542544E-2</c:v>
                </c:pt>
                <c:pt idx="6">
                  <c:v>4.1943652756114419E-3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4EC-4746-88AB-E006DF6B9347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216027213465785E-2"/>
          <c:y val="0.1104757761633387"/>
          <c:w val="0.91454014031378605"/>
          <c:h val="0.707159408941285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'Промена удела обрач адм тр у БД'!$Q$13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FF7C80"/>
            </a:solidFill>
            <a:ln>
              <a:noFill/>
            </a:ln>
            <a:effectLst/>
          </c:spPr>
          <c:invertIfNegative val="0"/>
          <c:cat>
            <c:strRef>
              <c:f>'Промена удела обрач адм тр у БД'!$R$12:$W$12</c:f>
              <c:strCache>
                <c:ptCount val="6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  <c:pt idx="5">
                  <c:v>Саобраћај </c:v>
                </c:pt>
              </c:strCache>
            </c:strRef>
          </c:cat>
          <c:val>
            <c:numRef>
              <c:f>'Промена удела обрач адм тр у БД'!$R$13:$W$13</c:f>
              <c:numCache>
                <c:formatCode>0.00%</c:formatCode>
                <c:ptCount val="6"/>
                <c:pt idx="0">
                  <c:v>1.2500000000000001E-2</c:v>
                </c:pt>
                <c:pt idx="1">
                  <c:v>5.9999999999999995E-4</c:v>
                </c:pt>
                <c:pt idx="2">
                  <c:v>1.1000000000000001E-3</c:v>
                </c:pt>
                <c:pt idx="3">
                  <c:v>1.1999999999999999E-3</c:v>
                </c:pt>
                <c:pt idx="4">
                  <c:v>4.0000000000000001E-3</c:v>
                </c:pt>
                <c:pt idx="5">
                  <c:v>1E-4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7D-4839-AE2F-A1A082F3770E}"/>
            </c:ext>
          </c:extLst>
        </c:ser>
        <c:ser>
          <c:idx val="1"/>
          <c:order val="1"/>
          <c:tx>
            <c:strRef>
              <c:f>'Промена удела обрач адм тр у БД'!$Q$14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FF9966"/>
            </a:solidFill>
            <a:ln>
              <a:noFill/>
            </a:ln>
            <a:effectLst/>
          </c:spPr>
          <c:invertIfNegative val="0"/>
          <c:cat>
            <c:strRef>
              <c:f>'Промена удела обрач адм тр у БД'!$R$12:$W$12</c:f>
              <c:strCache>
                <c:ptCount val="6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  <c:pt idx="5">
                  <c:v>Саобраћај </c:v>
                </c:pt>
              </c:strCache>
            </c:strRef>
          </c:cat>
          <c:val>
            <c:numRef>
              <c:f>'Промена удела обрач адм тр у БД'!$R$14:$W$14</c:f>
              <c:numCache>
                <c:formatCode>0.00%</c:formatCode>
                <c:ptCount val="6"/>
                <c:pt idx="0">
                  <c:v>1.2200000000000001E-2</c:v>
                </c:pt>
                <c:pt idx="1">
                  <c:v>5.9999999999999995E-4</c:v>
                </c:pt>
                <c:pt idx="2">
                  <c:v>1.2999999999999999E-3</c:v>
                </c:pt>
                <c:pt idx="3">
                  <c:v>1.2999999999999999E-3</c:v>
                </c:pt>
                <c:pt idx="4">
                  <c:v>3.8E-3</c:v>
                </c:pt>
                <c:pt idx="5">
                  <c:v>2.0000000000000001E-4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7D-4839-AE2F-A1A082F3770E}"/>
            </c:ext>
          </c:extLst>
        </c:ser>
        <c:ser>
          <c:idx val="2"/>
          <c:order val="2"/>
          <c:tx>
            <c:strRef>
              <c:f>'Промена удела обрач адм тр у БД'!$Q$15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6699"/>
            </a:solidFill>
            <a:ln>
              <a:noFill/>
            </a:ln>
            <a:effectLst/>
          </c:spPr>
          <c:invertIfNegative val="0"/>
          <c:cat>
            <c:strRef>
              <c:f>'Промена удела обрач адм тр у БД'!$R$12:$W$12</c:f>
              <c:strCache>
                <c:ptCount val="6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  <c:pt idx="5">
                  <c:v>Саобраћај </c:v>
                </c:pt>
              </c:strCache>
            </c:strRef>
          </c:cat>
          <c:val>
            <c:numRef>
              <c:f>'Промена удела обрач адм тр у БД'!$R$15:$W$15</c:f>
              <c:numCache>
                <c:formatCode>0.00%</c:formatCode>
                <c:ptCount val="6"/>
                <c:pt idx="0">
                  <c:v>1.1900000000000001E-2</c:v>
                </c:pt>
                <c:pt idx="1">
                  <c:v>4.0000000000000002E-4</c:v>
                </c:pt>
                <c:pt idx="2">
                  <c:v>1.2999999999999999E-3</c:v>
                </c:pt>
                <c:pt idx="3">
                  <c:v>8.0000000000000004E-4</c:v>
                </c:pt>
                <c:pt idx="4">
                  <c:v>3.8E-3</c:v>
                </c:pt>
                <c:pt idx="5">
                  <c:v>2.0000000000000001E-4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7D-4839-AE2F-A1A082F3770E}"/>
            </c:ext>
          </c:extLst>
        </c:ser>
        <c:ser>
          <c:idx val="3"/>
          <c:order val="3"/>
          <c:tx>
            <c:strRef>
              <c:f>'Промена удела обрач адм тр у БД'!$Q$16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FF99FF"/>
            </a:solidFill>
            <a:ln>
              <a:noFill/>
            </a:ln>
            <a:effectLst/>
          </c:spPr>
          <c:invertIfNegative val="0"/>
          <c:cat>
            <c:strRef>
              <c:f>'Промена удела обрач адм тр у БД'!$R$12:$W$12</c:f>
              <c:strCache>
                <c:ptCount val="6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  <c:pt idx="5">
                  <c:v>Саобраћај </c:v>
                </c:pt>
              </c:strCache>
            </c:strRef>
          </c:cat>
          <c:val>
            <c:numRef>
              <c:f>'Промена удела обрач адм тр у БД'!$R$16:$W$16</c:f>
              <c:numCache>
                <c:formatCode>0.00%</c:formatCode>
                <c:ptCount val="6"/>
                <c:pt idx="0">
                  <c:v>1.09E-2</c:v>
                </c:pt>
                <c:pt idx="1">
                  <c:v>5.9999999999999995E-4</c:v>
                </c:pt>
                <c:pt idx="2">
                  <c:v>1.4E-3</c:v>
                </c:pt>
                <c:pt idx="3">
                  <c:v>6.9999999999999999E-4</c:v>
                </c:pt>
                <c:pt idx="4">
                  <c:v>3.8E-3</c:v>
                </c:pt>
                <c:pt idx="5">
                  <c:v>2.0000000000000001E-4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E7D-4839-AE2F-A1A082F3770E}"/>
            </c:ext>
          </c:extLst>
        </c:ser>
        <c:ser>
          <c:idx val="4"/>
          <c:order val="4"/>
          <c:tx>
            <c:strRef>
              <c:f>'Промена удела обрач адм тр у БД'!$Q$17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'Промена удела обрач адм тр у БД'!$R$12:$W$12</c:f>
              <c:strCache>
                <c:ptCount val="6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  <c:pt idx="5">
                  <c:v>Саобраћај </c:v>
                </c:pt>
              </c:strCache>
            </c:strRef>
          </c:cat>
          <c:val>
            <c:numRef>
              <c:f>'Промена удела обрач адм тр у БД'!$R$17:$W$17</c:f>
              <c:numCache>
                <c:formatCode>0.00%</c:formatCode>
                <c:ptCount val="6"/>
                <c:pt idx="0">
                  <c:v>1.44E-2</c:v>
                </c:pt>
                <c:pt idx="1">
                  <c:v>5.0000000000000001E-4</c:v>
                </c:pt>
                <c:pt idx="2">
                  <c:v>2.3E-3</c:v>
                </c:pt>
                <c:pt idx="3">
                  <c:v>5.0000000000000001E-4</c:v>
                </c:pt>
                <c:pt idx="4">
                  <c:v>2.3E-3</c:v>
                </c:pt>
                <c:pt idx="5">
                  <c:v>1E-4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E7D-4839-AE2F-A1A082F3770E}"/>
            </c:ext>
          </c:extLst>
        </c:ser>
        <c:ser>
          <c:idx val="5"/>
          <c:order val="5"/>
          <c:tx>
            <c:strRef>
              <c:f>'Промена удела обрач адм тр у БД'!$Q$18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FFCCFF"/>
            </a:solidFill>
            <a:ln>
              <a:noFill/>
            </a:ln>
            <a:effectLst/>
          </c:spPr>
          <c:invertIfNegative val="0"/>
          <c:cat>
            <c:strRef>
              <c:f>'Промена удела обрач адм тр у БД'!$R$12:$W$12</c:f>
              <c:strCache>
                <c:ptCount val="6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  <c:pt idx="5">
                  <c:v>Саобраћај </c:v>
                </c:pt>
              </c:strCache>
            </c:strRef>
          </c:cat>
          <c:val>
            <c:numRef>
              <c:f>'Промена удела обрач адм тр у БД'!$R$18:$W$18</c:f>
              <c:numCache>
                <c:formatCode>0.00%</c:formatCode>
                <c:ptCount val="6"/>
                <c:pt idx="0">
                  <c:v>1.37E-2</c:v>
                </c:pt>
                <c:pt idx="1">
                  <c:v>3.8E-3</c:v>
                </c:pt>
                <c:pt idx="2">
                  <c:v>2.3999999999999998E-3</c:v>
                </c:pt>
                <c:pt idx="3">
                  <c:v>5.0000000000000001E-4</c:v>
                </c:pt>
                <c:pt idx="4">
                  <c:v>2.3999999999999998E-3</c:v>
                </c:pt>
                <c:pt idx="5">
                  <c:v>1E-4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E7D-4839-AE2F-A1A082F3770E}"/>
            </c:ext>
          </c:extLst>
        </c:ser>
        <c:ser>
          <c:idx val="6"/>
          <c:order val="6"/>
          <c:tx>
            <c:strRef>
              <c:f>'Промена удела обрач адм тр у БД'!$Q$19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'Промена удела обрач адм тр у БД'!$R$12:$W$12</c:f>
              <c:strCache>
                <c:ptCount val="6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  <c:pt idx="5">
                  <c:v>Саобраћај </c:v>
                </c:pt>
              </c:strCache>
            </c:strRef>
          </c:cat>
          <c:val>
            <c:numRef>
              <c:f>'Промена удела обрач адм тр у БД'!$R$19:$W$19</c:f>
              <c:numCache>
                <c:formatCode>0.00%</c:formatCode>
                <c:ptCount val="6"/>
                <c:pt idx="0">
                  <c:v>1.2500000000000001E-2</c:v>
                </c:pt>
                <c:pt idx="1">
                  <c:v>6.9999999999999999E-4</c:v>
                </c:pt>
                <c:pt idx="2">
                  <c:v>2.3999999999999998E-3</c:v>
                </c:pt>
                <c:pt idx="3">
                  <c:v>5.9999999999999995E-4</c:v>
                </c:pt>
                <c:pt idx="4">
                  <c:v>2.5999999999999999E-3</c:v>
                </c:pt>
                <c:pt idx="5">
                  <c:v>4.0000000000000002E-4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E7D-4839-AE2F-A1A082F377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57016672"/>
        <c:axId val="757017920"/>
      </c:barChart>
      <c:catAx>
        <c:axId val="757016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95000"/>
              </a:schemeClr>
            </a:solidFill>
            <a:prstDash val="sysDash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7017920"/>
        <c:crosses val="autoZero"/>
        <c:auto val="1"/>
        <c:lblAlgn val="ctr"/>
        <c:lblOffset val="100"/>
        <c:noMultiLvlLbl val="0"/>
      </c:catAx>
      <c:valAx>
        <c:axId val="757017920"/>
        <c:scaling>
          <c:orientation val="minMax"/>
        </c:scaling>
        <c:delete val="0"/>
        <c:axPos val="l"/>
        <c:majorGridlines>
          <c:spPr>
            <a:ln w="9525" cap="flat" cmpd="sng" algn="ctr">
              <a:gradFill flip="none" rotWithShape="1">
                <a:gsLst>
                  <a:gs pos="0">
                    <a:schemeClr val="accent3">
                      <a:lumMod val="5000"/>
                      <a:lumOff val="95000"/>
                    </a:schemeClr>
                  </a:gs>
                  <a:gs pos="74000">
                    <a:schemeClr val="accent3">
                      <a:lumMod val="45000"/>
                      <a:lumOff val="55000"/>
                    </a:schemeClr>
                  </a:gs>
                  <a:gs pos="83000">
                    <a:schemeClr val="accent3">
                      <a:lumMod val="45000"/>
                      <a:lumOff val="55000"/>
                    </a:schemeClr>
                  </a:gs>
                  <a:gs pos="100000">
                    <a:schemeClr val="accent3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round/>
            </a:ln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7016672"/>
        <c:crosses val="autoZero"/>
        <c:crossBetween val="between"/>
      </c:valAx>
      <c:spPr>
        <a:pattFill prst="ltDnDiag">
          <a:fgClr>
            <a:schemeClr val="bg1">
              <a:lumMod val="95000"/>
            </a:schemeClr>
          </a:fgClr>
          <a:bgClr>
            <a:schemeClr val="bg1">
              <a:lumMod val="95000"/>
            </a:schemeClr>
          </a:bgClr>
        </a:pattFill>
        <a:ln w="12700">
          <a:solidFill>
            <a:schemeClr val="bg1">
              <a:lumMod val="95000"/>
              <a:alpha val="99000"/>
            </a:schemeClr>
          </a:solidFill>
        </a:ln>
        <a:effectLst>
          <a:outerShdw blurRad="50800" dist="50800" dir="5400000" sx="2000" sy="2000" algn="ctr" rotWithShape="0">
            <a:srgbClr val="000000">
              <a:alpha val="43137"/>
            </a:srgbClr>
          </a:outerShdw>
        </a:effectLst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"/>
            <a:ext cx="12191996" cy="64731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47545" y="3426463"/>
            <a:ext cx="8559800" cy="1016000"/>
          </a:xfrm>
        </p:spPr>
        <p:txBody>
          <a:bodyPr lIns="0" tIns="45720" rIns="0" bIns="0" anchor="t">
            <a:noAutofit/>
          </a:bodyPr>
          <a:lstStyle>
            <a:lvl1pPr algn="l">
              <a:lnSpc>
                <a:spcPts val="3733"/>
              </a:lnSpc>
              <a:defRPr sz="4533" b="1" cap="all" spc="0" baseline="0">
                <a:latin typeface="Arial Narrow" panose="020B0606020202030204" pitchFamily="34" charset="0"/>
              </a:defRPr>
            </a:lvl1pPr>
          </a:lstStyle>
          <a:p>
            <a:r>
              <a:rPr lang="sr-Cyrl-CS" dirty="0"/>
              <a:t>Наслов презентације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50720" y="4506807"/>
            <a:ext cx="8534400" cy="8763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200" b="1" i="0" spc="0" baseline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Cyrl-CS" dirty="0"/>
              <a:t>Поднаслов презентације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50720" y="6035675"/>
            <a:ext cx="1402080" cy="365125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00" b="1" spc="187" baseline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F8766AB1-CF54-4F06-92FE-088C558D8B62}" type="datetimeFigureOut">
              <a:rPr lang="en-GB" smtClean="0"/>
              <a:pPr/>
              <a:t>12/02/2024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 hasCustomPrompt="1"/>
          </p:nvPr>
        </p:nvSpPr>
        <p:spPr>
          <a:xfrm>
            <a:off x="3454400" y="6035040"/>
            <a:ext cx="2336800" cy="36576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600" b="1" baseline="0">
                <a:latin typeface="Arial Narrow" panose="020B0606020202030204" pitchFamily="34" charset="0"/>
              </a:defRPr>
            </a:lvl1pPr>
          </a:lstStyle>
          <a:p>
            <a:pPr lvl="0"/>
            <a:r>
              <a:rPr lang="sr-Cyrl-CS" dirty="0"/>
              <a:t>Локација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357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r-Cyrl-CS" dirty="0"/>
              <a:t>Наслов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84000" y="279400"/>
            <a:ext cx="406400" cy="365125"/>
          </a:xfrm>
        </p:spPr>
        <p:txBody>
          <a:bodyPr/>
          <a:lstStyle/>
          <a:p>
            <a:fld id="{1D91621C-EC66-4F46-86B5-748B61A7592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2"/>
          <p:cNvSpPr>
            <a:spLocks noGrp="1"/>
          </p:cNvSpPr>
          <p:nvPr>
            <p:ph idx="1" hasCustomPrompt="1"/>
          </p:nvPr>
        </p:nvSpPr>
        <p:spPr>
          <a:xfrm>
            <a:off x="736600" y="1836737"/>
            <a:ext cx="10947400" cy="35607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r-Cyrl-CS" dirty="0"/>
              <a:t>Први ниво</a:t>
            </a:r>
            <a:endParaRPr lang="en-US" dirty="0"/>
          </a:p>
          <a:p>
            <a:pPr lvl="1"/>
            <a:r>
              <a:rPr lang="sr-Cyrl-CS" dirty="0"/>
              <a:t>Други ниво</a:t>
            </a:r>
            <a:endParaRPr lang="en-US" dirty="0"/>
          </a:p>
          <a:p>
            <a:pPr lvl="2"/>
            <a:r>
              <a:rPr lang="sr-Cyrl-CS" dirty="0"/>
              <a:t>Трећи ниво</a:t>
            </a:r>
            <a:endParaRPr lang="en-US" dirty="0"/>
          </a:p>
          <a:p>
            <a:pPr lvl="3"/>
            <a:r>
              <a:rPr lang="sr-Cyrl-CS" dirty="0"/>
              <a:t>Четврти ниво</a:t>
            </a:r>
            <a:endParaRPr lang="en-US" dirty="0"/>
          </a:p>
          <a:p>
            <a:pPr lvl="4"/>
            <a:r>
              <a:rPr lang="sr-Cyrl-CS" dirty="0"/>
              <a:t>Пети ниво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3"/>
            <a:ext cx="12192000" cy="5705856"/>
          </a:xfrm>
          <a:prstGeom prst="rect">
            <a:avLst/>
          </a:prstGeom>
          <a:solidFill>
            <a:srgbClr val="D839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62000" y="660401"/>
            <a:ext cx="10922000" cy="8509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r-Cyrl-CS" dirty="0"/>
              <a:t>Наслов поглавља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002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621C-EC66-4F46-86B5-748B61A7592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2"/>
          <p:cNvSpPr>
            <a:spLocks noGrp="1"/>
          </p:cNvSpPr>
          <p:nvPr>
            <p:ph idx="13" hasCustomPrompt="1"/>
          </p:nvPr>
        </p:nvSpPr>
        <p:spPr>
          <a:xfrm>
            <a:off x="736602" y="1836737"/>
            <a:ext cx="5257799" cy="35607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/>
            </a:lvl1pPr>
            <a:lvl2pPr>
              <a:defRPr baseline="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r-Cyrl-CS" dirty="0"/>
              <a:t>Први ниво</a:t>
            </a:r>
            <a:endParaRPr lang="en-US" dirty="0"/>
          </a:p>
          <a:p>
            <a:pPr lvl="1"/>
            <a:r>
              <a:rPr lang="sr-Cyrl-CS" dirty="0"/>
              <a:t>Други ниво</a:t>
            </a:r>
            <a:endParaRPr lang="en-US" dirty="0"/>
          </a:p>
          <a:p>
            <a:pPr lvl="2"/>
            <a:r>
              <a:rPr lang="sr-Cyrl-CS" dirty="0"/>
              <a:t>Трећи ниво</a:t>
            </a:r>
            <a:endParaRPr lang="en-US" dirty="0"/>
          </a:p>
          <a:p>
            <a:pPr lvl="3"/>
            <a:r>
              <a:rPr lang="sr-Cyrl-CS" dirty="0"/>
              <a:t>Четврти ниво</a:t>
            </a:r>
            <a:endParaRPr lang="en-US" dirty="0"/>
          </a:p>
          <a:p>
            <a:pPr lvl="4"/>
            <a:r>
              <a:rPr lang="sr-Cyrl-CS" dirty="0"/>
              <a:t>Пети ниво</a:t>
            </a:r>
            <a:endParaRPr lang="en-US" dirty="0"/>
          </a:p>
        </p:txBody>
      </p:sp>
      <p:sp>
        <p:nvSpPr>
          <p:cNvPr id="16" name="Text Placeholder 2"/>
          <p:cNvSpPr>
            <a:spLocks noGrp="1"/>
          </p:cNvSpPr>
          <p:nvPr>
            <p:ph idx="1" hasCustomPrompt="1"/>
          </p:nvPr>
        </p:nvSpPr>
        <p:spPr>
          <a:xfrm>
            <a:off x="6400800" y="1836737"/>
            <a:ext cx="5257800" cy="35607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baseline="0"/>
            </a:lvl4pPr>
            <a:lvl5pPr>
              <a:defRPr/>
            </a:lvl5pPr>
          </a:lstStyle>
          <a:p>
            <a:pPr lvl="0"/>
            <a:r>
              <a:rPr lang="sr-Cyrl-CS" dirty="0"/>
              <a:t>Први ниво</a:t>
            </a:r>
            <a:endParaRPr lang="en-US" dirty="0"/>
          </a:p>
          <a:p>
            <a:pPr lvl="1"/>
            <a:r>
              <a:rPr lang="sr-Cyrl-CS" dirty="0"/>
              <a:t>Други ниво</a:t>
            </a:r>
            <a:endParaRPr lang="en-US" dirty="0"/>
          </a:p>
          <a:p>
            <a:pPr lvl="2"/>
            <a:r>
              <a:rPr lang="sr-Cyrl-CS" dirty="0"/>
              <a:t>Трећи ниво</a:t>
            </a:r>
            <a:endParaRPr lang="en-US" dirty="0"/>
          </a:p>
          <a:p>
            <a:pPr lvl="3"/>
            <a:r>
              <a:rPr lang="sr-Cyrl-CS" dirty="0"/>
              <a:t>Четврти ниво</a:t>
            </a:r>
            <a:endParaRPr lang="en-US" dirty="0"/>
          </a:p>
          <a:p>
            <a:pPr lvl="4"/>
            <a:r>
              <a:rPr lang="sr-Cyrl-CS" dirty="0"/>
              <a:t>Пети ниво</a:t>
            </a:r>
            <a:endParaRPr lang="en-US" dirty="0"/>
          </a:p>
        </p:txBody>
      </p:sp>
      <p:sp>
        <p:nvSpPr>
          <p:cNvPr id="1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62000" y="660401"/>
            <a:ext cx="10922000" cy="8509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sr-Cyrl-CS" dirty="0"/>
              <a:t>Наслов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20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128000" y="6248400"/>
            <a:ext cx="3556000" cy="365125"/>
          </a:xfrm>
          <a:prstGeom prst="rect">
            <a:avLst/>
          </a:prstGeom>
        </p:spPr>
        <p:txBody>
          <a:bodyPr/>
          <a:lstStyle/>
          <a:p>
            <a:fld id="{F8766AB1-CF54-4F06-92FE-088C558D8B62}" type="datetimeFigureOut">
              <a:rPr lang="en-GB" smtClean="0"/>
              <a:pPr/>
              <a:t>12/02/2024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12802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91621C-EC66-4F46-86B5-748B61A7592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644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"/>
            <a:ext cx="12191996" cy="64731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47545" y="3426463"/>
            <a:ext cx="8559800" cy="1016000"/>
          </a:xfrm>
        </p:spPr>
        <p:txBody>
          <a:bodyPr lIns="0" tIns="45720" rIns="0" bIns="0" anchor="t">
            <a:noAutofit/>
          </a:bodyPr>
          <a:lstStyle>
            <a:lvl1pPr algn="l">
              <a:lnSpc>
                <a:spcPts val="3733"/>
              </a:lnSpc>
              <a:defRPr sz="4533" b="1" cap="all" spc="0" baseline="0">
                <a:latin typeface="+mn-lt"/>
              </a:defRPr>
            </a:lvl1pPr>
          </a:lstStyle>
          <a:p>
            <a:r>
              <a:rPr lang="sr-Cyrl-CS" dirty="0"/>
              <a:t>Наслов презентације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50720" y="4506807"/>
            <a:ext cx="8534400" cy="8763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200" b="1" i="0" spc="0" baseline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Cyrl-CS" dirty="0"/>
              <a:t>Поднаслов презентације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50720" y="6035675"/>
            <a:ext cx="1402080" cy="365125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00" b="1" spc="187" baseline="0">
                <a:solidFill>
                  <a:schemeClr val="tx1"/>
                </a:solidFill>
              </a:defRPr>
            </a:lvl1pPr>
          </a:lstStyle>
          <a:p>
            <a:fld id="{9C85A252-3C35-4AA2-8A92-D33344637FFB}" type="datetime1">
              <a:rPr lang="sr-Latn-RS" smtClean="0"/>
              <a:pPr/>
              <a:t>12.2.2024.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 hasCustomPrompt="1"/>
          </p:nvPr>
        </p:nvSpPr>
        <p:spPr>
          <a:xfrm>
            <a:off x="3454400" y="6035040"/>
            <a:ext cx="2336800" cy="36576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600" b="1" baseline="0"/>
            </a:lvl1pPr>
          </a:lstStyle>
          <a:p>
            <a:pPr lvl="0"/>
            <a:r>
              <a:rPr lang="sr-Cyrl-CS" dirty="0"/>
              <a:t>Локација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25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660401"/>
            <a:ext cx="10922000" cy="8509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r-Cyrl-CS" dirty="0"/>
              <a:t>Наслов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1836737"/>
            <a:ext cx="10947400" cy="35607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r-Cyrl-CS" dirty="0"/>
              <a:t>Први ниво</a:t>
            </a:r>
            <a:endParaRPr lang="en-US" dirty="0"/>
          </a:p>
          <a:p>
            <a:pPr lvl="1"/>
            <a:r>
              <a:rPr lang="sr-Cyrl-CS" dirty="0"/>
              <a:t>Други ниво</a:t>
            </a:r>
            <a:endParaRPr lang="en-US" dirty="0"/>
          </a:p>
          <a:p>
            <a:pPr lvl="2"/>
            <a:r>
              <a:rPr lang="sr-Cyrl-CS" dirty="0"/>
              <a:t>Трећи ниво</a:t>
            </a:r>
            <a:endParaRPr lang="en-US" dirty="0"/>
          </a:p>
          <a:p>
            <a:pPr lvl="3"/>
            <a:r>
              <a:rPr lang="sr-Cyrl-CS" dirty="0"/>
              <a:t>Четврти ниво</a:t>
            </a:r>
            <a:endParaRPr lang="en-US" dirty="0"/>
          </a:p>
          <a:p>
            <a:pPr lvl="4"/>
            <a:r>
              <a:rPr lang="sr-Cyrl-CS" dirty="0"/>
              <a:t>Пети ниво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300" y="307975"/>
            <a:ext cx="5080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600" b="1" i="0" baseline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D91621C-EC66-4F46-86B5-748B61A75920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672667"/>
            <a:ext cx="12191996" cy="1185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394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</p:sldLayoutIdLst>
  <p:txStyles>
    <p:titleStyle>
      <a:lvl1pPr algn="l" defTabSz="121917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ts val="2533"/>
        </a:lnSpc>
        <a:spcBef>
          <a:spcPct val="20000"/>
        </a:spcBef>
        <a:buClr>
          <a:srgbClr val="D5313A"/>
        </a:buClr>
        <a:buSzPct val="160000"/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914377" indent="-304792" algn="l" defTabSz="1219170" rtl="0" eaLnBrk="1" latinLnBrk="0" hangingPunct="1">
        <a:lnSpc>
          <a:spcPts val="2533"/>
        </a:lnSpc>
        <a:spcBef>
          <a:spcPct val="20000"/>
        </a:spcBef>
        <a:buClr>
          <a:srgbClr val="D5313A"/>
        </a:buClr>
        <a:buSzPct val="160000"/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ts val="2533"/>
        </a:lnSpc>
        <a:spcBef>
          <a:spcPct val="20000"/>
        </a:spcBef>
        <a:buClr>
          <a:srgbClr val="D5313A"/>
        </a:buClr>
        <a:buSzPct val="160000"/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ts val="2533"/>
        </a:lnSpc>
        <a:spcBef>
          <a:spcPct val="20000"/>
        </a:spcBef>
        <a:buClr>
          <a:srgbClr val="D5313A"/>
        </a:buClr>
        <a:buSzPct val="160000"/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ts val="2533"/>
        </a:lnSpc>
        <a:spcBef>
          <a:spcPct val="20000"/>
        </a:spcBef>
        <a:buClr>
          <a:srgbClr val="D5313A"/>
        </a:buClr>
        <a:buSzPct val="16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sjp.gov.r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ap.euprava.gov.rs/privreda/hom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8794" y="3426463"/>
            <a:ext cx="10174310" cy="1016000"/>
          </a:xfrm>
        </p:spPr>
        <p:txBody>
          <a:bodyPr>
            <a:normAutofit/>
          </a:bodyPr>
          <a:lstStyle/>
          <a:p>
            <a:r>
              <a:rPr lang="sr-Cyrl-RS" sz="3200" dirty="0">
                <a:solidFill>
                  <a:schemeClr val="bg1"/>
                </a:solidFill>
              </a:rPr>
              <a:t>Резултати мерења административних трошкова у Републици Србији </a:t>
            </a:r>
            <a:r>
              <a:rPr lang="sr-Cyrl-RS" sz="3200" dirty="0" smtClean="0">
                <a:solidFill>
                  <a:schemeClr val="bg1"/>
                </a:solidFill>
              </a:rPr>
              <a:t>2010-202</a:t>
            </a:r>
            <a:r>
              <a:rPr lang="en-US" sz="3200" dirty="0" smtClean="0">
                <a:solidFill>
                  <a:schemeClr val="bg1"/>
                </a:solidFill>
              </a:rPr>
              <a:t>2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0100" y="5095031"/>
            <a:ext cx="3879668" cy="365125"/>
          </a:xfrm>
        </p:spPr>
        <p:txBody>
          <a:bodyPr/>
          <a:lstStyle/>
          <a:p>
            <a:r>
              <a:rPr lang="sr-Cyrl-RS" sz="2400" spc="0" dirty="0" smtClean="0">
                <a:solidFill>
                  <a:schemeClr val="bg1"/>
                </a:solidFill>
              </a:rPr>
              <a:t>фебруар 2024. </a:t>
            </a:r>
            <a:r>
              <a:rPr lang="sr-Cyrl-RS" sz="2400" spc="0" dirty="0">
                <a:solidFill>
                  <a:schemeClr val="bg1"/>
                </a:solidFill>
              </a:rPr>
              <a:t>године</a:t>
            </a:r>
            <a:endParaRPr lang="en-US" sz="2400" spc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563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63639"/>
            <a:ext cx="10515600" cy="5713324"/>
          </a:xfrm>
        </p:spPr>
        <p:txBody>
          <a:bodyPr/>
          <a:lstStyle/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sr-Cyrl-RS" dirty="0"/>
          </a:p>
          <a:p>
            <a:pPr marL="0" indent="0" algn="ctr">
              <a:buNone/>
            </a:pPr>
            <a:r>
              <a:rPr lang="sr-Cyrl-RS" sz="4400" dirty="0">
                <a:latin typeface="Arial Narrow" panose="020B0606020202030204" pitchFamily="34" charset="0"/>
              </a:rPr>
              <a:t>Хвала на пажњи</a:t>
            </a:r>
          </a:p>
          <a:p>
            <a:pPr marL="0" indent="0" algn="ctr">
              <a:buNone/>
            </a:pPr>
            <a:r>
              <a:rPr lang="en-US" sz="4400" dirty="0">
                <a:latin typeface="Arial Narrow" panose="020B0606020202030204" pitchFamily="34" charset="0"/>
                <a:hlinkClick r:id="rId2"/>
              </a:rPr>
              <a:t>www.rsjp.gov.rs</a:t>
            </a:r>
            <a:r>
              <a:rPr lang="en-US" sz="4400" dirty="0">
                <a:latin typeface="Arial Narrow" panose="020B0606020202030204" pitchFamily="34" charset="0"/>
              </a:rPr>
              <a:t> </a:t>
            </a:r>
            <a:endParaRPr lang="sr-Cyrl-RS" sz="4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084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CDF42-5F25-4689-A020-35DE6214D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Обрачун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B2DED-501D-421F-B13A-4D9CCF734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000" dirty="0"/>
              <a:t>Обрачун је спроведен за 1</a:t>
            </a:r>
            <a:r>
              <a:rPr lang="en-US" sz="2000" dirty="0"/>
              <a:t>03</a:t>
            </a:r>
            <a:r>
              <a:rPr lang="sr-Cyrl-RS" sz="2000" dirty="0"/>
              <a:t> административн</a:t>
            </a:r>
            <a:r>
              <a:rPr lang="en-US" sz="2000" dirty="0"/>
              <a:t>a</a:t>
            </a:r>
            <a:r>
              <a:rPr lang="sr-Cyrl-RS" sz="2000" dirty="0"/>
              <a:t> </a:t>
            </a:r>
            <a:r>
              <a:rPr lang="sr-Cyrl-RS" sz="2000" dirty="0" smtClean="0"/>
              <a:t>поступка </a:t>
            </a:r>
            <a:r>
              <a:rPr lang="sr-Cyrl-RS" sz="2000" dirty="0"/>
              <a:t>и </a:t>
            </a:r>
            <a:r>
              <a:rPr lang="en-US" sz="2000" dirty="0"/>
              <a:t>28</a:t>
            </a:r>
            <a:r>
              <a:rPr lang="sr-Cyrl-RS" sz="2000" dirty="0"/>
              <a:t> административних </a:t>
            </a:r>
            <a:r>
              <a:rPr lang="sr-Cyrl-RS" sz="2000" dirty="0" smtClean="0"/>
              <a:t>захтева</a:t>
            </a:r>
            <a:endParaRPr lang="sr-Cyrl-RS" sz="2000" dirty="0"/>
          </a:p>
          <a:p>
            <a:r>
              <a:rPr lang="sr-Cyrl-RS" sz="2000" dirty="0" smtClean="0"/>
              <a:t>Избор </a:t>
            </a:r>
            <a:r>
              <a:rPr lang="sr-Cyrl-RS" sz="2000" dirty="0"/>
              <a:t>најскупљих поступака извршен је на основу анализе више од </a:t>
            </a:r>
            <a:r>
              <a:rPr lang="sr-Cyrl-RS" sz="2000" dirty="0" smtClean="0"/>
              <a:t>2.400 </a:t>
            </a:r>
            <a:r>
              <a:rPr lang="sr-Cyrl-RS" sz="2000" dirty="0"/>
              <a:t>поступака који су уписани у Регистар административних поступака</a:t>
            </a:r>
          </a:p>
          <a:p>
            <a:r>
              <a:rPr lang="sr-Cyrl-RS" sz="2000" dirty="0" smtClean="0"/>
              <a:t>Изабрани </a:t>
            </a:r>
            <a:r>
              <a:rPr lang="sr-Cyrl-RS" sz="2000" dirty="0"/>
              <a:t>су поступци и захтеви код којих је претходни обрачун административних трошкова био </a:t>
            </a:r>
            <a:r>
              <a:rPr lang="sr-Cyrl-RS" sz="2000" dirty="0" smtClean="0"/>
              <a:t>висок </a:t>
            </a:r>
            <a:r>
              <a:rPr lang="sr-Cyrl-RS" sz="2000" dirty="0"/>
              <a:t>или су учесталост или сложеност указивали на њихов значај</a:t>
            </a:r>
            <a:r>
              <a:rPr lang="en-US" sz="2000" dirty="0"/>
              <a:t>.</a:t>
            </a:r>
            <a:r>
              <a:rPr lang="sr-Cyrl-RS" sz="2000" dirty="0"/>
              <a:t> У односу на </a:t>
            </a:r>
            <a:r>
              <a:rPr lang="sr-Cyrl-RS" sz="2000" dirty="0" smtClean="0"/>
              <a:t>2021. </a:t>
            </a:r>
            <a:r>
              <a:rPr lang="sr-Cyrl-RS" sz="2000" dirty="0"/>
              <a:t>у узорку је замењено </a:t>
            </a:r>
            <a:r>
              <a:rPr lang="sr-Cyrl-RS" sz="2000" dirty="0" smtClean="0"/>
              <a:t>13 </a:t>
            </a:r>
            <a:r>
              <a:rPr lang="sr-Cyrl-RS" sz="2000" dirty="0"/>
              <a:t>административних </a:t>
            </a:r>
            <a:r>
              <a:rPr lang="sr-Cyrl-RS" sz="2000" dirty="0" smtClean="0"/>
              <a:t>поступака и два административна захтева.</a:t>
            </a:r>
            <a:endParaRPr lang="sr-Cyrl-RS" sz="2000" dirty="0"/>
          </a:p>
          <a:p>
            <a:r>
              <a:rPr lang="sr-Cyrl-RS" sz="2000" dirty="0" smtClean="0"/>
              <a:t>За </a:t>
            </a:r>
            <a:r>
              <a:rPr lang="sr-Cyrl-RS" sz="2000" dirty="0"/>
              <a:t>потребе обрачуна удела административног трошка у БДП за 2022. годину </a:t>
            </a:r>
            <a:r>
              <a:rPr lang="sr-Latn-RS" sz="2000" dirty="0"/>
              <a:t>NALED </a:t>
            </a:r>
            <a:r>
              <a:rPr lang="sr-Cyrl-RS" sz="2000" dirty="0"/>
              <a:t>је спровео истраживање појединих сегмената пословног окружења уз подршку пројекта „</a:t>
            </a:r>
            <a:r>
              <a:rPr lang="sr-Cyrl-RS" sz="2000" dirty="0" smtClean="0"/>
              <a:t>Јавне </a:t>
            </a:r>
            <a:r>
              <a:rPr lang="sr-Cyrl-RS" sz="2000" dirty="0"/>
              <a:t>набавке и добро управљање за већу </a:t>
            </a:r>
            <a:r>
              <a:rPr lang="sr-Cyrl-RS" sz="2000" dirty="0" smtClean="0"/>
              <a:t>конкурентност” </a:t>
            </a:r>
            <a:r>
              <a:rPr lang="sr-Cyrl-RS" sz="2000" dirty="0"/>
              <a:t>који се спроводи под покровитељством </a:t>
            </a:r>
            <a:r>
              <a:rPr lang="sr-Cyrl-RS" sz="2000" dirty="0" smtClean="0"/>
              <a:t>„Шведске </a:t>
            </a:r>
            <a:r>
              <a:rPr lang="sr-Cyrl-RS" sz="2000" dirty="0" err="1" smtClean="0"/>
              <a:t>агнеције</a:t>
            </a:r>
            <a:r>
              <a:rPr lang="sr-Cyrl-RS" sz="2000" dirty="0" smtClean="0"/>
              <a:t> за међународни развој и сарадњу </a:t>
            </a:r>
            <a:r>
              <a:rPr lang="sr-Cyrl-RS" sz="2000" dirty="0"/>
              <a:t>(</a:t>
            </a:r>
            <a:r>
              <a:rPr lang="sr-Cyrl-RS" sz="2000" dirty="0" err="1"/>
              <a:t>Sida</a:t>
            </a:r>
            <a:r>
              <a:rPr lang="sr-Cyrl-RS" sz="2000" dirty="0" smtClean="0"/>
              <a:t>)“.</a:t>
            </a:r>
            <a:endParaRPr lang="en-US" sz="2000" dirty="0"/>
          </a:p>
          <a:p>
            <a:endParaRPr lang="en-US" dirty="0"/>
          </a:p>
          <a:p>
            <a:endParaRPr lang="sr-Cyrl-R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623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8140E-7CFA-47EE-B241-790DCCAE3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Обрачунати и процењени административни трошкови за </a:t>
            </a:r>
            <a:r>
              <a:rPr lang="sr-Cyrl-RS" dirty="0" smtClean="0"/>
              <a:t>2022.годину </a:t>
            </a: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F795207-1528-4AA4-960B-33317DF6D2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32197"/>
              </p:ext>
            </p:extLst>
          </p:nvPr>
        </p:nvGraphicFramePr>
        <p:xfrm>
          <a:off x="1268083" y="2213094"/>
          <a:ext cx="9005978" cy="2200275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7052475">
                  <a:extLst>
                    <a:ext uri="{9D8B030D-6E8A-4147-A177-3AD203B41FA5}">
                      <a16:colId xmlns:a16="http://schemas.microsoft.com/office/drawing/2014/main" val="40091607"/>
                    </a:ext>
                  </a:extLst>
                </a:gridCol>
                <a:gridCol w="1953503">
                  <a:extLst>
                    <a:ext uri="{9D8B030D-6E8A-4147-A177-3AD203B41FA5}">
                      <a16:colId xmlns:a16="http://schemas.microsoft.com/office/drawing/2014/main" val="1905412376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l" fontAlgn="ctr"/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20</a:t>
                      </a:r>
                      <a:r>
                        <a:rPr lang="sr-Cyrl-RS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22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84704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БДП у текућим ценама (РСД милиони)</a:t>
                      </a:r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r>
                        <a:rPr lang="sr-Cyrl-RS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.</a:t>
                      </a:r>
                      <a:r>
                        <a:rPr lang="en-GB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097</a:t>
                      </a:r>
                      <a:r>
                        <a:rPr lang="sr-Cyrl-RS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.</a:t>
                      </a:r>
                      <a:r>
                        <a:rPr lang="en-GB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629</a:t>
                      </a:r>
                      <a:r>
                        <a:rPr lang="sr-Cyrl-RS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,</a:t>
                      </a:r>
                      <a:r>
                        <a:rPr lang="en-GB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598667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Обрачунати административни </a:t>
                      </a:r>
                      <a:r>
                        <a:rPr lang="sr-Cyrl-RS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трошкови (РСД милиони)</a:t>
                      </a:r>
                      <a:r>
                        <a:rPr lang="en-GB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1219170" rtl="0" eaLnBrk="1" fontAlgn="ctr" latinLnBrk="0" hangingPunct="1"/>
                      <a:r>
                        <a:rPr lang="en-US" sz="20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137</a:t>
                      </a:r>
                      <a:r>
                        <a:rPr lang="sr-Cyrl-RS" sz="20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20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600</a:t>
                      </a:r>
                      <a:endParaRPr lang="en-US" sz="2000" b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448191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Обрачунати АТ као % БДП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r-Cyrl-RS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1.94</a:t>
                      </a:r>
                      <a:r>
                        <a:rPr lang="en-GB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158093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Примена правила </a:t>
                      </a:r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(80:20) 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r-Cyrl-RS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2.4</a:t>
                      </a:r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r>
                        <a:rPr lang="en-GB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3188804"/>
                  </a:ext>
                </a:extLst>
              </a:tr>
              <a:tr h="296474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Увећање за фиксне трошкове (20%)</a:t>
                      </a:r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r-Cyrl-RS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0.49</a:t>
                      </a:r>
                      <a:r>
                        <a:rPr lang="en-GB" sz="2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28754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algn="l" defTabSz="1219170" rtl="0" eaLnBrk="1" fontAlgn="ctr" latinLnBrk="0" hangingPunct="1"/>
                      <a:r>
                        <a:rPr lang="sr-Cyrl-RS" sz="20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Процењени АТ као % БДП</a:t>
                      </a:r>
                      <a:endParaRPr lang="en-GB" sz="2000" b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219170" rtl="0" eaLnBrk="1" fontAlgn="ctr" latinLnBrk="0" hangingPunct="1"/>
                      <a:r>
                        <a:rPr lang="sr-Cyrl-RS" sz="20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2.91%</a:t>
                      </a:r>
                      <a:endParaRPr lang="en-GB" sz="2000" b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0004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785347D-359B-4C13-A4F3-70934116F2CF}"/>
              </a:ext>
            </a:extLst>
          </p:cNvPr>
          <p:cNvSpPr txBox="1"/>
          <p:nvPr/>
        </p:nvSpPr>
        <p:spPr>
          <a:xfrm>
            <a:off x="1268083" y="5017715"/>
            <a:ext cx="9005978" cy="411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>
            <a:noAutofit/>
          </a:bodyPr>
          <a:lstStyle/>
          <a:p>
            <a:pPr marL="0" indent="0">
              <a:buNone/>
            </a:pPr>
            <a:endParaRPr lang="en-GB" sz="11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388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393" y="352276"/>
            <a:ext cx="10889672" cy="823595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Arial Narrow" panose="020B0606020202030204" pitchFamily="34" charset="0"/>
              </a:rPr>
              <a:t>Процена удела административних трошкова у БДП </a:t>
            </a:r>
            <a:r>
              <a:rPr lang="ru-RU" sz="2800" dirty="0" smtClean="0">
                <a:latin typeface="Arial Narrow" panose="020B0606020202030204" pitchFamily="34" charset="0"/>
              </a:rPr>
              <a:t>2010-2022. </a:t>
            </a:r>
            <a:r>
              <a:rPr lang="ru-RU" sz="2800" dirty="0">
                <a:latin typeface="Arial Narrow" panose="020B0606020202030204" pitchFamily="34" charset="0"/>
              </a:rPr>
              <a:t>(у %)</a:t>
            </a:r>
            <a:endParaRPr lang="en-US" sz="2800" dirty="0">
              <a:latin typeface="Arial Narrow" panose="020B0606020202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780CFB-2B4D-43DE-AED0-600993547121}"/>
              </a:ext>
            </a:extLst>
          </p:cNvPr>
          <p:cNvSpPr txBox="1"/>
          <p:nvPr/>
        </p:nvSpPr>
        <p:spPr>
          <a:xfrm>
            <a:off x="648393" y="5186595"/>
            <a:ext cx="11047300" cy="411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>
            <a:noAutofit/>
          </a:bodyPr>
          <a:lstStyle/>
          <a:p>
            <a:pPr marL="0" indent="0">
              <a:buNone/>
            </a:pPr>
            <a:endParaRPr lang="en-GB" sz="11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5579201"/>
              </p:ext>
            </p:extLst>
          </p:nvPr>
        </p:nvGraphicFramePr>
        <p:xfrm>
          <a:off x="822960" y="1509712"/>
          <a:ext cx="10241280" cy="3838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8970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3200" dirty="0">
                <a:latin typeface="Arial Narrow" panose="020B0606020202030204" pitchFamily="34" charset="0"/>
              </a:rPr>
              <a:t>Смањење АТ </a:t>
            </a:r>
            <a:r>
              <a:rPr lang="sr-Cyrl-RS" sz="3200" dirty="0">
                <a:latin typeface="Arial Narrow" panose="020B0606020202030204" pitchFamily="34" charset="0"/>
              </a:rPr>
              <a:t>у </a:t>
            </a:r>
            <a:r>
              <a:rPr lang="x-none" sz="3200" dirty="0">
                <a:latin typeface="Arial Narrow" panose="020B0606020202030204" pitchFamily="34" charset="0"/>
              </a:rPr>
              <a:t>процентни</a:t>
            </a:r>
            <a:r>
              <a:rPr lang="sr-Cyrl-RS" sz="3200" dirty="0">
                <a:latin typeface="Arial Narrow" panose="020B0606020202030204" pitchFamily="34" charset="0"/>
              </a:rPr>
              <a:t>м</a:t>
            </a:r>
            <a:r>
              <a:rPr lang="x-none" sz="3200" dirty="0">
                <a:latin typeface="Arial Narrow" panose="020B0606020202030204" pitchFamily="34" charset="0"/>
              </a:rPr>
              <a:t> поени</a:t>
            </a:r>
            <a:r>
              <a:rPr lang="sr-Cyrl-RS" sz="3200" dirty="0">
                <a:latin typeface="Arial Narrow" panose="020B0606020202030204" pitchFamily="34" charset="0"/>
              </a:rPr>
              <a:t>ма (</a:t>
            </a:r>
            <a:r>
              <a:rPr lang="x-none" sz="3200" dirty="0">
                <a:latin typeface="Arial Narrow" panose="020B0606020202030204" pitchFamily="34" charset="0"/>
              </a:rPr>
              <a:t>2010 = 100%)</a:t>
            </a:r>
            <a:endParaRPr lang="en-US" sz="32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7476258"/>
              </p:ext>
            </p:extLst>
          </p:nvPr>
        </p:nvGraphicFramePr>
        <p:xfrm>
          <a:off x="847898" y="1321724"/>
          <a:ext cx="10025149" cy="4123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8229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60401"/>
            <a:ext cx="10922000" cy="661323"/>
          </a:xfrm>
        </p:spPr>
        <p:txBody>
          <a:bodyPr>
            <a:normAutofit/>
          </a:bodyPr>
          <a:lstStyle/>
          <a:p>
            <a:r>
              <a:rPr lang="x-none" sz="3200" dirty="0">
                <a:latin typeface="Arial Narrow" panose="020B0606020202030204" pitchFamily="34" charset="0"/>
              </a:rPr>
              <a:t>Структура обрачунатих административних </a:t>
            </a:r>
            <a:r>
              <a:rPr lang="x-none" sz="3200" dirty="0" smtClean="0">
                <a:latin typeface="Arial Narrow" panose="020B0606020202030204" pitchFamily="34" charset="0"/>
              </a:rPr>
              <a:t>трошкова</a:t>
            </a:r>
            <a:r>
              <a:rPr lang="sr-Cyrl-RS" sz="3200" dirty="0" smtClean="0">
                <a:latin typeface="Arial Narrow" panose="020B0606020202030204" pitchFamily="34" charset="0"/>
              </a:rPr>
              <a:t> за 2022.</a:t>
            </a:r>
            <a:r>
              <a:rPr lang="x-none" sz="3200" dirty="0" smtClean="0">
                <a:latin typeface="Arial Narrow" panose="020B0606020202030204" pitchFamily="34" charset="0"/>
              </a:rPr>
              <a:t> </a:t>
            </a:r>
            <a:r>
              <a:rPr lang="sr-Cyrl-RS" dirty="0"/>
              <a:t>у %</a:t>
            </a:r>
            <a:endParaRPr lang="en-US" sz="32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9400429"/>
              </p:ext>
            </p:extLst>
          </p:nvPr>
        </p:nvGraphicFramePr>
        <p:xfrm>
          <a:off x="1508760" y="1321724"/>
          <a:ext cx="8077199" cy="4064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7491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sz="3200" dirty="0">
                <a:latin typeface="Arial Narrow" panose="020B0606020202030204" pitchFamily="34" charset="0"/>
              </a:rPr>
              <a:t>Промена </a:t>
            </a:r>
            <a:r>
              <a:rPr lang="sr-Cyrl-RS" sz="3200" dirty="0">
                <a:latin typeface="Arial Narrow" panose="020B0606020202030204" pitchFamily="34" charset="0"/>
              </a:rPr>
              <a:t>удела</a:t>
            </a:r>
            <a:r>
              <a:rPr lang="x-none" sz="3200" dirty="0">
                <a:latin typeface="Arial Narrow" panose="020B0606020202030204" pitchFamily="34" charset="0"/>
              </a:rPr>
              <a:t> обрачунатих административних трошкова </a:t>
            </a:r>
            <a:r>
              <a:rPr lang="sr-Cyrl-RS" sz="3200" dirty="0">
                <a:latin typeface="Arial Narrow" panose="020B0606020202030204" pitchFamily="34" charset="0"/>
              </a:rPr>
              <a:t>у БДП - </a:t>
            </a:r>
            <a:r>
              <a:rPr lang="x-none" sz="3200" dirty="0">
                <a:latin typeface="Arial Narrow" panose="020B0606020202030204" pitchFamily="34" charset="0"/>
              </a:rPr>
              <a:t>по областима (</a:t>
            </a:r>
            <a:r>
              <a:rPr lang="sr-Cyrl-RS" sz="3200" dirty="0">
                <a:latin typeface="Arial Narrow" panose="020B0606020202030204" pitchFamily="34" charset="0"/>
              </a:rPr>
              <a:t>у </a:t>
            </a:r>
            <a:r>
              <a:rPr lang="x-none" sz="3200" dirty="0">
                <a:latin typeface="Arial Narrow" panose="020B0606020202030204" pitchFamily="34" charset="0"/>
              </a:rPr>
              <a:t>%)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E7B9DA-5CE0-4B5F-8A8E-A205C11C945C}"/>
              </a:ext>
            </a:extLst>
          </p:cNvPr>
          <p:cNvSpPr txBox="1"/>
          <p:nvPr/>
        </p:nvSpPr>
        <p:spPr>
          <a:xfrm>
            <a:off x="648393" y="4989793"/>
            <a:ext cx="10921999" cy="608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>
            <a:noAutofit/>
          </a:bodyPr>
          <a:lstStyle/>
          <a:p>
            <a:pPr marL="0" indent="0">
              <a:buNone/>
            </a:pPr>
            <a:endParaRPr lang="en-GB" sz="11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4305025"/>
              </p:ext>
            </p:extLst>
          </p:nvPr>
        </p:nvGraphicFramePr>
        <p:xfrm>
          <a:off x="473825" y="1609725"/>
          <a:ext cx="10831483" cy="3638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5594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2173B-E690-4EBA-B7B9-1F4ECB00E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Значајне административне уштеде у претходном периоду</a:t>
            </a:r>
            <a:r>
              <a:rPr lang="x-none" dirty="0"/>
              <a:t>?</a:t>
            </a:r>
            <a:endParaRPr lang="en-GB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77574-F5F8-4EE8-A2D8-36F2839FA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sr-Cyrl-RS" sz="2000" dirty="0" smtClean="0"/>
              <a:t>Успостављање </a:t>
            </a:r>
            <a:r>
              <a:rPr lang="ru-RU" sz="2000" dirty="0" smtClean="0"/>
              <a:t>Портала </a:t>
            </a:r>
            <a:r>
              <a:rPr lang="ru-RU" sz="2000" dirty="0"/>
              <a:t>Регистра </a:t>
            </a:r>
            <a:r>
              <a:rPr lang="ru-RU" sz="2000" dirty="0" err="1"/>
              <a:t>административних</a:t>
            </a:r>
            <a:r>
              <a:rPr lang="ru-RU" sz="2000" dirty="0"/>
              <a:t> </a:t>
            </a:r>
            <a:r>
              <a:rPr lang="ru-RU" sz="2000" dirty="0" err="1"/>
              <a:t>поступака</a:t>
            </a:r>
            <a:r>
              <a:rPr lang="ru-RU" sz="2000" dirty="0"/>
              <a:t> </a:t>
            </a:r>
            <a:r>
              <a:rPr lang="ru-RU" sz="2000" dirty="0" smtClean="0"/>
              <a:t>8. </a:t>
            </a:r>
            <a:r>
              <a:rPr lang="ru-RU" sz="2000" dirty="0" err="1" smtClean="0"/>
              <a:t>јуна</a:t>
            </a:r>
            <a:r>
              <a:rPr lang="ru-RU" sz="2000" dirty="0" smtClean="0"/>
              <a:t> 2021. године (</a:t>
            </a:r>
            <a:r>
              <a:rPr lang="en-US" sz="2000" dirty="0">
                <a:hlinkClick r:id="rId2"/>
              </a:rPr>
              <a:t>https://</a:t>
            </a:r>
            <a:r>
              <a:rPr lang="en-US" sz="2000" dirty="0" smtClean="0">
                <a:hlinkClick r:id="rId2"/>
              </a:rPr>
              <a:t>rap.euprava.gov.rs/privreda/home</a:t>
            </a:r>
            <a:r>
              <a:rPr lang="sr-Cyrl-RS" sz="2000" dirty="0" smtClean="0"/>
              <a:t>)</a:t>
            </a:r>
            <a:r>
              <a:rPr lang="ru-RU" sz="2000" dirty="0" smtClean="0"/>
              <a:t> </a:t>
            </a:r>
            <a:r>
              <a:rPr lang="ru-RU" sz="2000" dirty="0" err="1" smtClean="0"/>
              <a:t>је</a:t>
            </a:r>
            <a:r>
              <a:rPr lang="ru-RU" sz="2000" dirty="0" smtClean="0"/>
              <a:t> </a:t>
            </a:r>
            <a:r>
              <a:rPr lang="ru-RU" sz="2000" dirty="0" err="1" smtClean="0"/>
              <a:t>допринело</a:t>
            </a:r>
            <a:r>
              <a:rPr lang="ru-RU" sz="2000" dirty="0" smtClean="0"/>
              <a:t> </a:t>
            </a:r>
            <a:r>
              <a:rPr lang="ru-RU" sz="2000" dirty="0" err="1"/>
              <a:t>унапређењу</a:t>
            </a:r>
            <a:r>
              <a:rPr lang="ru-RU" sz="2000" dirty="0"/>
              <a:t> </a:t>
            </a:r>
            <a:r>
              <a:rPr lang="ru-RU" sz="2000" dirty="0" err="1"/>
              <a:t>пословног</a:t>
            </a:r>
            <a:r>
              <a:rPr lang="ru-RU" sz="2000" dirty="0"/>
              <a:t> </a:t>
            </a:r>
            <a:r>
              <a:rPr lang="ru-RU" sz="2000" dirty="0" err="1"/>
              <a:t>окружења</a:t>
            </a:r>
            <a:r>
              <a:rPr lang="ru-RU" sz="2000" dirty="0"/>
              <a:t> </a:t>
            </a:r>
            <a:r>
              <a:rPr lang="ru-RU" sz="2000" dirty="0" err="1"/>
              <a:t>кроз</a:t>
            </a:r>
            <a:r>
              <a:rPr lang="ru-RU" sz="2000" dirty="0"/>
              <a:t> </a:t>
            </a:r>
            <a:r>
              <a:rPr lang="ru-RU" sz="2000" dirty="0" err="1"/>
              <a:t>пружање</a:t>
            </a:r>
            <a:r>
              <a:rPr lang="ru-RU" sz="2000" dirty="0"/>
              <a:t> </a:t>
            </a:r>
            <a:r>
              <a:rPr lang="ru-RU" sz="2000" dirty="0" err="1" smtClean="0"/>
              <a:t>информација</a:t>
            </a:r>
            <a:r>
              <a:rPr lang="ru-RU" sz="2000" dirty="0" smtClean="0"/>
              <a:t> на </a:t>
            </a:r>
            <a:r>
              <a:rPr lang="ru-RU" sz="2000" dirty="0" err="1" smtClean="0"/>
              <a:t>једном</a:t>
            </a:r>
            <a:r>
              <a:rPr lang="ru-RU" sz="2000" dirty="0" smtClean="0"/>
              <a:t> месту </a:t>
            </a:r>
            <a:r>
              <a:rPr lang="ru-RU" sz="2000" dirty="0"/>
              <a:t>о </a:t>
            </a:r>
            <a:r>
              <a:rPr lang="ru-RU" sz="2000" dirty="0" err="1"/>
              <a:t>правима</a:t>
            </a:r>
            <a:r>
              <a:rPr lang="ru-RU" sz="2000" dirty="0"/>
              <a:t> </a:t>
            </a:r>
            <a:r>
              <a:rPr lang="ru-RU" sz="2000" dirty="0" err="1"/>
              <a:t>које</a:t>
            </a:r>
            <a:r>
              <a:rPr lang="ru-RU" sz="2000" dirty="0"/>
              <a:t> </a:t>
            </a:r>
            <a:r>
              <a:rPr lang="ru-RU" sz="2000" dirty="0" err="1"/>
              <a:t>привредни</a:t>
            </a:r>
            <a:r>
              <a:rPr lang="ru-RU" sz="2000" dirty="0"/>
              <a:t> </a:t>
            </a:r>
            <a:r>
              <a:rPr lang="ru-RU" sz="2000" dirty="0" err="1"/>
              <a:t>субјекти</a:t>
            </a:r>
            <a:r>
              <a:rPr lang="ru-RU" sz="2000" dirty="0"/>
              <a:t> </a:t>
            </a:r>
            <a:r>
              <a:rPr lang="ru-RU" sz="2000" dirty="0" err="1"/>
              <a:t>имају</a:t>
            </a:r>
            <a:r>
              <a:rPr lang="ru-RU" sz="2000" dirty="0"/>
              <a:t> и </a:t>
            </a:r>
            <a:r>
              <a:rPr lang="ru-RU" sz="2000" dirty="0" err="1"/>
              <a:t>обавезама</a:t>
            </a:r>
            <a:r>
              <a:rPr lang="ru-RU" sz="2000" dirty="0"/>
              <a:t> </a:t>
            </a:r>
            <a:r>
              <a:rPr lang="ru-RU" sz="2000" dirty="0" err="1"/>
              <a:t>које</a:t>
            </a:r>
            <a:r>
              <a:rPr lang="ru-RU" sz="2000" dirty="0"/>
              <a:t> </a:t>
            </a:r>
            <a:r>
              <a:rPr lang="ru-RU" sz="2000" dirty="0" err="1"/>
              <a:t>морају</a:t>
            </a:r>
            <a:r>
              <a:rPr lang="ru-RU" sz="2000" dirty="0"/>
              <a:t> да </a:t>
            </a:r>
            <a:r>
              <a:rPr lang="ru-RU" sz="2000" dirty="0" err="1"/>
              <a:t>испуне</a:t>
            </a:r>
            <a:r>
              <a:rPr lang="ru-RU" sz="2000" dirty="0"/>
              <a:t>, </a:t>
            </a:r>
            <a:r>
              <a:rPr lang="ru-RU" sz="2000" dirty="0" err="1" smtClean="0"/>
              <a:t>повећало</a:t>
            </a:r>
            <a:r>
              <a:rPr lang="ru-RU" sz="2000" dirty="0" smtClean="0"/>
              <a:t> </a:t>
            </a:r>
            <a:r>
              <a:rPr lang="ru-RU" sz="2000" dirty="0" err="1"/>
              <a:t>транспарентност</a:t>
            </a:r>
            <a:r>
              <a:rPr lang="ru-RU" sz="2000" dirty="0"/>
              <a:t> и </a:t>
            </a:r>
            <a:r>
              <a:rPr lang="ru-RU" sz="2000" dirty="0" smtClean="0"/>
              <a:t>створило </a:t>
            </a:r>
            <a:r>
              <a:rPr lang="ru-RU" sz="2000" dirty="0" err="1"/>
              <a:t>предуслове</a:t>
            </a:r>
            <a:r>
              <a:rPr lang="ru-RU" sz="2000" dirty="0"/>
              <a:t> за </a:t>
            </a:r>
            <a:r>
              <a:rPr lang="ru-RU" sz="2000" dirty="0" err="1"/>
              <a:t>уједначен</a:t>
            </a:r>
            <a:r>
              <a:rPr lang="ru-RU" sz="2000" dirty="0"/>
              <a:t> рад и </a:t>
            </a:r>
            <a:r>
              <a:rPr lang="ru-RU" sz="2000" dirty="0" err="1"/>
              <a:t>стандардизацију</a:t>
            </a:r>
            <a:r>
              <a:rPr lang="ru-RU" sz="2000" dirty="0"/>
              <a:t> услуга </a:t>
            </a:r>
            <a:r>
              <a:rPr lang="ru-RU" sz="2000" dirty="0" err="1"/>
              <a:t>јавне</a:t>
            </a:r>
            <a:r>
              <a:rPr lang="ru-RU" sz="2000" dirty="0"/>
              <a:t> управе. </a:t>
            </a:r>
            <a:r>
              <a:rPr lang="ru-RU" sz="2000" dirty="0" err="1"/>
              <a:t>Имајући</a:t>
            </a:r>
            <a:r>
              <a:rPr lang="ru-RU" sz="2000" dirty="0"/>
              <a:t> у виду </a:t>
            </a:r>
            <a:r>
              <a:rPr lang="ru-RU" sz="2000" dirty="0" err="1" smtClean="0"/>
              <a:t>доступност</a:t>
            </a:r>
            <a:r>
              <a:rPr lang="ru-RU" sz="2000" dirty="0" smtClean="0"/>
              <a:t> свих </a:t>
            </a:r>
            <a:r>
              <a:rPr lang="ru-RU" sz="2000" dirty="0" err="1"/>
              <a:t>информација</a:t>
            </a:r>
            <a:r>
              <a:rPr lang="ru-RU" sz="2000" dirty="0"/>
              <a:t> о </a:t>
            </a:r>
            <a:r>
              <a:rPr lang="ru-RU" sz="2000" dirty="0" err="1"/>
              <a:t>административним</a:t>
            </a:r>
            <a:r>
              <a:rPr lang="ru-RU" sz="2000" dirty="0"/>
              <a:t> </a:t>
            </a:r>
            <a:r>
              <a:rPr lang="ru-RU" sz="2000" dirty="0" err="1"/>
              <a:t>поступцима</a:t>
            </a:r>
            <a:r>
              <a:rPr lang="ru-RU" sz="2000" dirty="0"/>
              <a:t> на </a:t>
            </a:r>
            <a:r>
              <a:rPr lang="ru-RU" sz="2000" dirty="0" err="1"/>
              <a:t>једном</a:t>
            </a:r>
            <a:r>
              <a:rPr lang="ru-RU" sz="2000" dirty="0"/>
              <a:t> месту, </a:t>
            </a:r>
            <a:r>
              <a:rPr lang="ru-RU" sz="2000" dirty="0" err="1"/>
              <a:t>процена</a:t>
            </a:r>
            <a:r>
              <a:rPr lang="ru-RU" sz="2000" dirty="0"/>
              <a:t> </a:t>
            </a:r>
            <a:r>
              <a:rPr lang="ru-RU" sz="2000" dirty="0" err="1"/>
              <a:t>је</a:t>
            </a:r>
            <a:r>
              <a:rPr lang="ru-RU" sz="2000" dirty="0"/>
              <a:t> да се </a:t>
            </a:r>
            <a:r>
              <a:rPr lang="ru-RU" sz="2000" dirty="0" err="1"/>
              <a:t>време</a:t>
            </a:r>
            <a:r>
              <a:rPr lang="ru-RU" sz="2000" dirty="0"/>
              <a:t> </a:t>
            </a:r>
            <a:r>
              <a:rPr lang="ru-RU" sz="2000" dirty="0" err="1"/>
              <a:t>упознавања</a:t>
            </a:r>
            <a:r>
              <a:rPr lang="ru-RU" sz="2000" dirty="0"/>
              <a:t> </a:t>
            </a:r>
            <a:r>
              <a:rPr lang="ru-RU" sz="2000" dirty="0" err="1"/>
              <a:t>са</a:t>
            </a:r>
            <a:r>
              <a:rPr lang="ru-RU" sz="2000" dirty="0"/>
              <a:t> поступком </a:t>
            </a:r>
            <a:r>
              <a:rPr lang="ru-RU" sz="2000" dirty="0" err="1"/>
              <a:t>смањило</a:t>
            </a:r>
            <a:r>
              <a:rPr lang="ru-RU" sz="2000" dirty="0"/>
              <a:t> за </a:t>
            </a:r>
            <a:r>
              <a:rPr lang="ru-RU" sz="2000" dirty="0" err="1"/>
              <a:t>најмање</a:t>
            </a:r>
            <a:r>
              <a:rPr lang="ru-RU" sz="2000" dirty="0"/>
              <a:t> 50</a:t>
            </a:r>
            <a:r>
              <a:rPr lang="ru-RU" sz="2000" dirty="0" smtClean="0"/>
              <a:t>%.</a:t>
            </a:r>
          </a:p>
          <a:p>
            <a:pPr lvl="1" algn="just"/>
            <a:r>
              <a:rPr lang="sr-Cyrl-RS" sz="2000" dirty="0" smtClean="0"/>
              <a:t>Имплементација </a:t>
            </a:r>
            <a:r>
              <a:rPr lang="sr-Cyrl-RS" sz="2000" dirty="0" smtClean="0"/>
              <a:t>електронске </a:t>
            </a:r>
            <a:r>
              <a:rPr lang="sr-Cyrl-RS" sz="2000" dirty="0" err="1" smtClean="0"/>
              <a:t>фискализације</a:t>
            </a:r>
            <a:r>
              <a:rPr lang="sr-Cyrl-RS" sz="2000" dirty="0" smtClean="0"/>
              <a:t> </a:t>
            </a:r>
            <a:r>
              <a:rPr lang="sr-Cyrl-RS" sz="2000" dirty="0" smtClean="0"/>
              <a:t>у току 2022. године је условила укидање административних захтева који су се односили на технички преглед каса и слање дневног извештаја, што је позитивно утицало на смањење административног оптерећења.  </a:t>
            </a:r>
            <a:endParaRPr lang="ru-RU" sz="2000" dirty="0" smtClean="0"/>
          </a:p>
          <a:p>
            <a:pPr lvl="1" algn="just"/>
            <a:endParaRPr lang="ru-RU" sz="2000" dirty="0" smtClean="0"/>
          </a:p>
          <a:p>
            <a:pPr lvl="1"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43471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A4F2F-85EC-42E7-9141-56AD1C7F5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dirty="0"/>
              <a:t>Очекиване</a:t>
            </a:r>
            <a:r>
              <a:rPr lang="en-GB" dirty="0"/>
              <a:t> </a:t>
            </a:r>
            <a:r>
              <a:rPr lang="sr-Cyrl-RS" dirty="0"/>
              <a:t>уштеде у будућем периоду</a:t>
            </a:r>
            <a:endParaRPr lang="en-GB" sz="3200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93C80-5B53-4F76-A800-AAA649C2D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" y="1825625"/>
            <a:ext cx="11597640" cy="4351338"/>
          </a:xfrm>
        </p:spPr>
        <p:txBody>
          <a:bodyPr>
            <a:normAutofit/>
          </a:bodyPr>
          <a:lstStyle/>
          <a:p>
            <a:r>
              <a:rPr lang="ru-RU" sz="2000" dirty="0"/>
              <a:t>Е-</a:t>
            </a:r>
            <a:r>
              <a:rPr lang="ru-RU" sz="2000" dirty="0" err="1"/>
              <a:t>боловање</a:t>
            </a:r>
            <a:endParaRPr lang="ru-RU" sz="2000" dirty="0"/>
          </a:p>
          <a:p>
            <a:pPr lvl="1"/>
            <a:r>
              <a:rPr lang="sr-Cyrl-RS" sz="2000" dirty="0" smtClean="0"/>
              <a:t>Доношење </a:t>
            </a:r>
            <a:r>
              <a:rPr lang="sr-Cyrl-RS" sz="2000" dirty="0" smtClean="0"/>
              <a:t>подзаконског </a:t>
            </a:r>
            <a:r>
              <a:rPr lang="sr-Cyrl-RS" sz="2000" dirty="0" smtClean="0"/>
              <a:t>акта којим би се </a:t>
            </a:r>
            <a:r>
              <a:rPr lang="ru-RU" sz="2000" dirty="0" smtClean="0"/>
              <a:t>ближе </a:t>
            </a:r>
            <a:r>
              <a:rPr lang="ru-RU" sz="2000" dirty="0" err="1" smtClean="0"/>
              <a:t>уредили</a:t>
            </a:r>
            <a:r>
              <a:rPr lang="ru-RU" sz="2000" dirty="0" smtClean="0"/>
              <a:t> </a:t>
            </a:r>
            <a:r>
              <a:rPr lang="ru-RU" sz="2000" dirty="0" err="1" smtClean="0"/>
              <a:t>услови</a:t>
            </a:r>
            <a:r>
              <a:rPr lang="ru-RU" sz="2000" dirty="0" smtClean="0"/>
              <a:t>, </a:t>
            </a:r>
            <a:r>
              <a:rPr lang="ru-RU" sz="2000" dirty="0"/>
              <a:t>начин и </a:t>
            </a:r>
            <a:r>
              <a:rPr lang="ru-RU" sz="2000" dirty="0" err="1" smtClean="0"/>
              <a:t>поступак</a:t>
            </a:r>
            <a:r>
              <a:rPr lang="ru-RU" sz="2000" dirty="0" smtClean="0"/>
              <a:t> за </a:t>
            </a:r>
            <a:r>
              <a:rPr lang="ru-RU" sz="2000" dirty="0" err="1"/>
              <a:t>остваривање</a:t>
            </a:r>
            <a:r>
              <a:rPr lang="ru-RU" sz="2000" dirty="0"/>
              <a:t> права на </a:t>
            </a:r>
            <a:r>
              <a:rPr lang="ru-RU" sz="2000" dirty="0" err="1"/>
              <a:t>накнаду</a:t>
            </a:r>
            <a:r>
              <a:rPr lang="ru-RU" sz="2000" dirty="0"/>
              <a:t> </a:t>
            </a:r>
            <a:r>
              <a:rPr lang="ru-RU" sz="2000" dirty="0" err="1" smtClean="0"/>
              <a:t>зараде</a:t>
            </a:r>
            <a:r>
              <a:rPr lang="ru-RU" sz="2000" dirty="0" smtClean="0"/>
              <a:t>, </a:t>
            </a:r>
            <a:r>
              <a:rPr lang="sr-Cyrl-RS" sz="2000" dirty="0" smtClean="0"/>
              <a:t>омогућиће </a:t>
            </a:r>
            <a:r>
              <a:rPr lang="sr-Cyrl-RS" sz="2000" dirty="0"/>
              <a:t>поједностављење поступка који се односи на остваривање права на н</a:t>
            </a:r>
            <a:r>
              <a:rPr lang="ru-RU" sz="2000" dirty="0" err="1"/>
              <a:t>акнаду</a:t>
            </a:r>
            <a:r>
              <a:rPr lang="ru-RU" sz="2000" dirty="0"/>
              <a:t> </a:t>
            </a:r>
            <a:r>
              <a:rPr lang="ru-RU" sz="2000" dirty="0" err="1"/>
              <a:t>зараде</a:t>
            </a:r>
            <a:r>
              <a:rPr lang="ru-RU" sz="2000" dirty="0"/>
              <a:t> </a:t>
            </a:r>
            <a:r>
              <a:rPr lang="ru-RU" sz="2000" dirty="0" err="1"/>
              <a:t>због</a:t>
            </a:r>
            <a:r>
              <a:rPr lang="ru-RU" sz="2000" dirty="0"/>
              <a:t> </a:t>
            </a:r>
            <a:r>
              <a:rPr lang="ru-RU" sz="2000" dirty="0" err="1"/>
              <a:t>привремене</a:t>
            </a:r>
            <a:r>
              <a:rPr lang="ru-RU" sz="2000" dirty="0"/>
              <a:t> </a:t>
            </a:r>
            <a:r>
              <a:rPr lang="ru-RU" sz="2000" dirty="0" err="1"/>
              <a:t>спречености</a:t>
            </a:r>
            <a:r>
              <a:rPr lang="ru-RU" sz="2000" dirty="0"/>
              <a:t> за рад, при чему су </a:t>
            </a:r>
            <a:r>
              <a:rPr lang="ru-RU" sz="2000" dirty="0" err="1"/>
              <a:t>укупне</a:t>
            </a:r>
            <a:r>
              <a:rPr lang="ru-RU" sz="2000" dirty="0"/>
              <a:t> </a:t>
            </a:r>
            <a:r>
              <a:rPr lang="ru-RU" sz="2000" dirty="0" err="1"/>
              <a:t>уштеде</a:t>
            </a:r>
            <a:r>
              <a:rPr lang="ru-RU" sz="2000" dirty="0"/>
              <a:t> </a:t>
            </a:r>
            <a:r>
              <a:rPr lang="ru-RU" sz="2000" dirty="0" err="1"/>
              <a:t>процењене</a:t>
            </a:r>
            <a:r>
              <a:rPr lang="ru-RU" sz="2000" dirty="0"/>
              <a:t> </a:t>
            </a:r>
            <a:r>
              <a:rPr lang="ru-RU" sz="2000" dirty="0" smtClean="0"/>
              <a:t>на </a:t>
            </a:r>
            <a:r>
              <a:rPr lang="ru-RU" sz="2000" dirty="0" err="1" smtClean="0"/>
              <a:t>близу</a:t>
            </a:r>
            <a:r>
              <a:rPr lang="ru-RU" sz="2000" dirty="0" smtClean="0"/>
              <a:t> </a:t>
            </a:r>
            <a:r>
              <a:rPr lang="ru-RU" sz="2000" dirty="0" err="1" smtClean="0"/>
              <a:t>милијарду</a:t>
            </a:r>
            <a:r>
              <a:rPr lang="ru-RU" sz="2000" dirty="0" smtClean="0"/>
              <a:t> РСД;</a:t>
            </a:r>
            <a:endParaRPr lang="sr-Latn-RS" sz="2000" dirty="0" smtClean="0"/>
          </a:p>
          <a:p>
            <a:pPr marL="0" lvl="1" indent="344488"/>
            <a:r>
              <a:rPr lang="sr-Cyrl-RS" sz="2000" dirty="0" smtClean="0">
                <a:solidFill>
                  <a:prstClr val="black"/>
                </a:solidFill>
              </a:rPr>
              <a:t>Е-фактурисање</a:t>
            </a:r>
          </a:p>
          <a:p>
            <a:pPr marL="914400" lvl="1" indent="-284163"/>
            <a:r>
              <a:rPr lang="ru-RU" sz="2000" dirty="0" err="1" smtClean="0">
                <a:solidFill>
                  <a:prstClr val="black"/>
                </a:solidFill>
              </a:rPr>
              <a:t>Наставак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унапређења</a:t>
            </a:r>
            <a:r>
              <a:rPr lang="ru-RU" sz="2000" dirty="0" smtClean="0">
                <a:solidFill>
                  <a:prstClr val="black"/>
                </a:solidFill>
              </a:rPr>
              <a:t> система </a:t>
            </a:r>
            <a:r>
              <a:rPr lang="ru-RU" sz="2000" dirty="0" err="1" smtClean="0">
                <a:solidFill>
                  <a:prstClr val="black"/>
                </a:solidFill>
              </a:rPr>
              <a:t>електронск</a:t>
            </a:r>
            <a:r>
              <a:rPr lang="sr-Cyrl-RS" sz="2000" dirty="0" smtClean="0">
                <a:solidFill>
                  <a:prstClr val="black"/>
                </a:solidFill>
              </a:rPr>
              <a:t>их</a:t>
            </a:r>
            <a:r>
              <a:rPr lang="ru-RU" sz="2000" dirty="0" smtClean="0">
                <a:solidFill>
                  <a:prstClr val="black"/>
                </a:solidFill>
              </a:rPr>
              <a:t> фактура и </a:t>
            </a:r>
            <a:r>
              <a:rPr lang="ru-RU" sz="2000" dirty="0" err="1" smtClean="0">
                <a:solidFill>
                  <a:prstClr val="black"/>
                </a:solidFill>
              </a:rPr>
              <a:t>повезивање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са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системом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за </a:t>
            </a:r>
            <a:r>
              <a:rPr lang="ru-RU" sz="2000" dirty="0" err="1">
                <a:solidFill>
                  <a:prstClr val="black"/>
                </a:solidFill>
              </a:rPr>
              <a:t>управљање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фискализацијом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smtClean="0">
                <a:solidFill>
                  <a:prstClr val="black"/>
                </a:solidFill>
              </a:rPr>
              <a:t>и </a:t>
            </a:r>
            <a:r>
              <a:rPr lang="ru-RU" sz="2000" dirty="0" err="1" smtClean="0">
                <a:solidFill>
                  <a:prstClr val="black"/>
                </a:solidFill>
              </a:rPr>
              <a:t>као</a:t>
            </a:r>
            <a:r>
              <a:rPr lang="ru-RU" sz="2000" dirty="0" smtClean="0">
                <a:solidFill>
                  <a:prstClr val="black"/>
                </a:solidFill>
              </a:rPr>
              <a:t> и </a:t>
            </a:r>
            <a:r>
              <a:rPr lang="ru-RU" sz="2000" dirty="0" err="1" smtClean="0">
                <a:solidFill>
                  <a:prstClr val="black"/>
                </a:solidFill>
              </a:rPr>
              <a:t>системом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електронске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обраде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података</a:t>
            </a:r>
            <a:r>
              <a:rPr lang="ru-RU" sz="2000" dirty="0" smtClean="0">
                <a:solidFill>
                  <a:prstClr val="black"/>
                </a:solidFill>
              </a:rPr>
              <a:t> Управе </a:t>
            </a:r>
            <a:r>
              <a:rPr lang="ru-RU" sz="2000" dirty="0" err="1" smtClean="0">
                <a:solidFill>
                  <a:prstClr val="black"/>
                </a:solidFill>
              </a:rPr>
              <a:t>царина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има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потенцијал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смањења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административних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трошкова</a:t>
            </a:r>
            <a:r>
              <a:rPr lang="ru-RU" sz="2000" dirty="0" smtClean="0">
                <a:solidFill>
                  <a:prstClr val="black"/>
                </a:solidFill>
              </a:rPr>
              <a:t> за </a:t>
            </a:r>
            <a:r>
              <a:rPr lang="ru-RU" sz="2000" dirty="0" err="1" smtClean="0">
                <a:solidFill>
                  <a:prstClr val="black"/>
                </a:solidFill>
              </a:rPr>
              <a:t>неколико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милијарди</a:t>
            </a:r>
            <a:r>
              <a:rPr lang="ru-RU" sz="2000" dirty="0" smtClean="0">
                <a:solidFill>
                  <a:prstClr val="black"/>
                </a:solidFill>
              </a:rPr>
              <a:t> динара у </a:t>
            </a:r>
            <a:r>
              <a:rPr lang="ru-RU" sz="2000" dirty="0" err="1" smtClean="0">
                <a:solidFill>
                  <a:prstClr val="black"/>
                </a:solidFill>
              </a:rPr>
              <a:t>дугом</a:t>
            </a:r>
            <a:r>
              <a:rPr lang="ru-RU" sz="2000" dirty="0" smtClean="0">
                <a:solidFill>
                  <a:prstClr val="black"/>
                </a:solidFill>
              </a:rPr>
              <a:t> року;</a:t>
            </a:r>
            <a:endParaRPr lang="ru-RU" sz="20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sr-Latn-RS" sz="2000" dirty="0"/>
          </a:p>
        </p:txBody>
      </p:sp>
    </p:spTree>
    <p:extLst>
      <p:ext uri="{BB962C8B-B14F-4D97-AF65-F5344CB8AC3E}">
        <p14:creationId xmlns:p14="http://schemas.microsoft.com/office/powerpoint/2010/main" val="496454294"/>
      </p:ext>
    </p:extLst>
  </p:cSld>
  <p:clrMapOvr>
    <a:masterClrMapping/>
  </p:clrMapOvr>
</p:sld>
</file>

<file path=ppt/theme/theme1.xml><?xml version="1.0" encoding="utf-8"?>
<a:theme xmlns:a="http://schemas.openxmlformats.org/drawingml/2006/main" name="RSJP ppt template - CI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SJP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</a:spPr>
      <a:bodyPr vert="horz" lIns="0" tIns="0" rIns="0" bIns="0" rtlCol="0" anchor="ctr">
        <a:noAutofit/>
      </a:bodyPr>
      <a:lstStyle>
        <a:defPPr marL="0" indent="0">
          <a:buNone/>
          <a:defRPr sz="1100" b="1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 point prezentacija rsjp</Template>
  <TotalTime>2513</TotalTime>
  <Words>508</Words>
  <Application>Microsoft Office PowerPoint</Application>
  <PresentationFormat>Widescreen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Arial Narrow</vt:lpstr>
      <vt:lpstr>Helvetica</vt:lpstr>
      <vt:lpstr>RSJP ppt template - CIR</vt:lpstr>
      <vt:lpstr>Резултати мерења административних трошкова у Републици Србији 2010-2022</vt:lpstr>
      <vt:lpstr>Обрачун</vt:lpstr>
      <vt:lpstr>Обрачунати и процењени административни трошкови за 2022.годину </vt:lpstr>
      <vt:lpstr>Процена удела административних трошкова у БДП 2010-2022. (у %)</vt:lpstr>
      <vt:lpstr>Смањење АТ у процентним поенима (2010 = 100%)</vt:lpstr>
      <vt:lpstr>Структура обрачунатих административних трошкова за 2022. у %</vt:lpstr>
      <vt:lpstr>Промена удела обрачунатих административних трошкова у БДП - по областима (у %)</vt:lpstr>
      <vt:lpstr>Значајне административне уштеде у претходном периоду?</vt:lpstr>
      <vt:lpstr>Очекиване уштеде у будућем периоду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Branko Radulovic</dc:creator>
  <cp:lastModifiedBy>Ognjen Bogdanović</cp:lastModifiedBy>
  <cp:revision>154</cp:revision>
  <dcterms:created xsi:type="dcterms:W3CDTF">2017-10-18T12:43:50Z</dcterms:created>
  <dcterms:modified xsi:type="dcterms:W3CDTF">2024-02-12T08:26:11Z</dcterms:modified>
</cp:coreProperties>
</file>